
<file path=[Content_Types].xml><?xml version="1.0" encoding="utf-8"?>
<Types xmlns="http://schemas.openxmlformats.org/package/2006/content-types">
  <Override PartName="/ppt/slideLayouts/slideLayout8.xml" ContentType="application/vnd.openxmlformats-officedocument.presentationml.slideLayout+xml"/>
  <Override PartName="/ppt/tags/tag13.xml" ContentType="application/vnd.openxmlformats-officedocument.presentationml.tags+xml"/>
  <Override PartName="/ppt/slides/slide22.xml" ContentType="application/vnd.openxmlformats-officedocument.presentationml.slide+xml"/>
  <Override PartName="/ppt/slides/slide28.xml" ContentType="application/vnd.openxmlformats-officedocument.presentationml.slide+xml"/>
  <Override PartName="/ppt/media/audio3.bin" ContentType="audio/unknown"/>
  <Override PartName="/docProps/app.xml" ContentType="application/vnd.openxmlformats-officedocument.extended-properties+xml"/>
  <Override PartName="/ppt/tags/tag15.xml" ContentType="application/vnd.openxmlformats-officedocument.presentationml.tags+xml"/>
  <Override PartName="/ppt/slides/slide11.xml" ContentType="application/vnd.openxmlformats-officedocument.presentationml.slide+xml"/>
  <Override PartName="/ppt/slides/slide18.xml" ContentType="application/vnd.openxmlformats-officedocument.presentationml.slide+xml"/>
  <Override PartName="/ppt/media/audio5.bin" ContentType="audio/unknown"/>
  <Override PartName="/ppt/media/audio20.bin" ContentType="audio/unknown"/>
  <Override PartName="/ppt/slideLayouts/slideLayout3.xml" ContentType="application/vnd.openxmlformats-officedocument.presentationml.slideLayout+xml"/>
  <Override PartName="/ppt/slides/slide21.xml" ContentType="application/vnd.openxmlformats-officedocument.presentationml.slide+xml"/>
  <Override PartName="/ppt/slides/slide23.xml" ContentType="application/vnd.openxmlformats-officedocument.presentationml.slide+xml"/>
  <Override PartName="/ppt/slideLayouts/slideLayout9.xml" ContentType="application/vnd.openxmlformats-officedocument.presentationml.slideLayout+xml"/>
  <Override PartName="/ppt/media/audio15.bin" ContentType="audio/unknown"/>
  <Override PartName="/ppt/slides/slide1.xml" ContentType="application/vnd.openxmlformats-officedocument.presentationml.slide+xml"/>
  <Override PartName="/ppt/tableStyles.xml" ContentType="application/vnd.openxmlformats-officedocument.presentationml.tableStyles+xml"/>
  <Override PartName="/ppt/slides/slide7.xml" ContentType="application/vnd.openxmlformats-officedocument.presentationml.slide+xml"/>
  <Override PartName="/ppt/viewProps.xml" ContentType="application/vnd.openxmlformats-officedocument.presentationml.viewProps+xml"/>
  <Override PartName="/ppt/media/audio9.bin" ContentType="audio/unknown"/>
  <Override PartName="/ppt/media/audio24.bin" ContentType="audio/unknown"/>
  <Override PartName="/ppt/media/audio7.bin" ContentType="audio/unknown"/>
  <Override PartName="/ppt/media/audio2.bin" ContentType="audio/unknown"/>
  <Override PartName="/ppt/slides/slide13.xml" ContentType="application/vnd.openxmlformats-officedocument.presentationml.slide+xml"/>
  <Override PartName="/ppt/tags/tag9.xml" ContentType="application/vnd.openxmlformats-officedocument.presentationml.tags+xml"/>
  <Override PartName="/ppt/slides/slide20.xml" ContentType="application/vnd.openxmlformats-officedocument.presentationml.slide+xml"/>
  <Override PartName="/ppt/slides/slide17.xml" ContentType="application/vnd.openxmlformats-officedocument.presentationml.slide+xml"/>
  <Override PartName="/ppt/tags/tag12.xml" ContentType="application/vnd.openxmlformats-officedocument.presentationml.tags+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6.xml" ContentType="application/vnd.openxmlformats-officedocument.presentationml.slideLayout+xml"/>
  <Override PartName="/ppt/media/audio13.bin" ContentType="audio/unknown"/>
  <Override PartName="/ppt/slides/slide10.xml" ContentType="application/vnd.openxmlformats-officedocument.presentationml.slide+xml"/>
  <Override PartName="/ppt/media/audio4.bin" ContentType="audio/unknown"/>
  <Override PartName="/ppt/presProps.xml" ContentType="application/vnd.openxmlformats-officedocument.presentationml.presProps+xml"/>
  <Override PartName="/ppt/tags/tag14.xml" ContentType="application/vnd.openxmlformats-officedocument.presentationml.tags+xml"/>
  <Default Extension="png" ContentType="image/png"/>
  <Override PartName="/ppt/theme/themeOverride2.xml" ContentType="application/vnd.openxmlformats-officedocument.themeOverride+xml"/>
  <Override PartName="/ppt/media/audio10.bin" ContentType="audio/unknown"/>
  <Override PartName="/ppt/slides/slide27.xml" ContentType="application/vnd.openxmlformats-officedocument.presentationml.slide+xml"/>
  <Override PartName="/ppt/tags/tag5.xml" ContentType="application/vnd.openxmlformats-officedocument.presentationml.tags+xml"/>
  <Override PartName="/ppt/tags/tag7.xml" ContentType="application/vnd.openxmlformats-officedocument.presentationml.tags+xml"/>
  <Override PartName="/ppt/media/audio26.bin" ContentType="audio/unknown"/>
  <Override PartName="/docProps/core.xml" ContentType="application/vnd.openxmlformats-package.core-properties+xml"/>
  <Override PartName="/ppt/media/audio8.bin" ContentType="audio/unknown"/>
  <Default Extension="bin" ContentType="application/vnd.openxmlformats-officedocument.presentationml.printerSettings"/>
  <Override PartName="/ppt/tags/tag8.xml" ContentType="application/vnd.openxmlformats-officedocument.presentationml.tags+xml"/>
  <Override PartName="/ppt/media/audio19.bin" ContentType="audio/unknown"/>
  <Override PartName="/ppt/media/audio6.bin" ContentType="audio/unknown"/>
  <Override PartName="/ppt/tags/tag6.xml" ContentType="application/vnd.openxmlformats-officedocument.presentationml.tags+xml"/>
  <Override PartName="/ppt/tags/tag11.xml" ContentType="application/vnd.openxmlformats-officedocument.presentationml.tags+xml"/>
  <Override PartName="/ppt/slides/slide19.xml" ContentType="application/vnd.openxmlformats-officedocument.presentationml.slide+xml"/>
  <Override PartName="/ppt/slides/slide12.xml" ContentType="application/vnd.openxmlformats-officedocument.presentationml.slide+xml"/>
  <Override PartName="/ppt/tags/tag2.xml" ContentType="application/vnd.openxmlformats-officedocument.presentationml.tags+xml"/>
  <Override PartName="/ppt/media/audio23.bin" ContentType="audio/unknown"/>
  <Override PartName="/ppt/slides/slide2.xml" ContentType="application/vnd.openxmlformats-officedocument.presentationml.slide+xml"/>
  <Override PartName="/ppt/media/audio22.bin" ContentType="audio/unknown"/>
  <Override PartName="/ppt/slideLayouts/slideLayout5.xml" ContentType="application/vnd.openxmlformats-officedocument.presentationml.slideLayout+xml"/>
  <Override PartName="/ppt/slideLayouts/slideLayout10.xml" ContentType="application/vnd.openxmlformats-officedocument.presentationml.slideLayout+xml"/>
  <Override PartName="/ppt/tags/tag3.xml" ContentType="application/vnd.openxmlformats-officedocument.presentationml.tags+xml"/>
  <Override PartName="/ppt/media/audio18.bin" ContentType="audio/unknown"/>
  <Default Extension="xml" ContentType="application/xml"/>
  <Override PartName="/ppt/media/audio21.bin" ContentType="audio/unknown"/>
  <Override PartName="/ppt/slides/slide26.xml" ContentType="application/vnd.openxmlformats-officedocument.presentationml.slide+xml"/>
  <Override PartName="/ppt/slideMasters/slideMaster1.xml" ContentType="application/vnd.openxmlformats-officedocument.presentationml.slideMaster+xml"/>
  <Override PartName="/ppt/slides/slide25.xml" ContentType="application/vnd.openxmlformats-officedocument.presentationml.slide+xml"/>
  <Override PartName="/ppt/tags/tag4.xml" ContentType="application/vnd.openxmlformats-officedocument.presentationml.tags+xml"/>
  <Override PartName="/ppt/slides/slide14.xml" ContentType="application/vnd.openxmlformats-officedocument.presentationml.slide+xml"/>
  <Override PartName="/ppt/media/audio1.bin" ContentType="audio/unknown"/>
  <Override PartName="/ppt/media/audio11.bin" ContentType="audio/unknown"/>
  <Override PartName="/ppt/slideLayouts/slideLayout1.xml" ContentType="application/vnd.openxmlformats-officedocument.presentationml.slideLayout+xml"/>
  <Override PartName="/ppt/theme/theme1.xml" ContentType="application/vnd.openxmlformats-officedocument.theme+xml"/>
  <Override PartName="/ppt/tags/tag10.xml" ContentType="application/vnd.openxmlformats-officedocument.presentationml.tags+xml"/>
  <Override PartName="/ppt/presentation.xml" ContentType="application/vnd.openxmlformats-officedocument.presentationml.presentation.main+xml"/>
  <Override PartName="/ppt/media/audio16.bin" ContentType="audio/unknown"/>
  <Override PartName="/ppt/slides/slide5.xml" ContentType="application/vnd.openxmlformats-officedocument.presentationml.slide+xml"/>
  <Override PartName="/ppt/slideLayouts/slideLayout7.xml" ContentType="application/vnd.openxmlformats-officedocument.presentationml.slideLayout+xml"/>
  <Override PartName="/ppt/media/audio17.bin" ContentType="audio/unknown"/>
  <Default Extension="jpeg" ContentType="image/jpeg"/>
  <Override PartName="/ppt/media/audio28.bin" ContentType="audio/unknown"/>
  <Override PartName="/ppt/slides/slide3.xml" ContentType="application/vnd.openxmlformats-officedocument.presentationml.slide+xml"/>
  <Override PartName="/ppt/slides/slide4.xml" ContentType="application/vnd.openxmlformats-officedocument.presentationml.slide+xml"/>
  <Override PartName="/ppt/media/audio27.bin" ContentType="audio/unknown"/>
  <Override PartName="/ppt/slideLayouts/slideLayout11.xml" ContentType="application/vnd.openxmlformats-officedocument.presentationml.slideLayout+xml"/>
  <Override PartName="/ppt/slides/slide8.xml" ContentType="application/vnd.openxmlformats-officedocument.presentationml.slide+xml"/>
  <Override PartName="/ppt/theme/themeOverride1.xml" ContentType="application/vnd.openxmlformats-officedocument.themeOverride+xml"/>
  <Override PartName="/ppt/slides/slide15.xml" ContentType="application/vnd.openxmlformats-officedocument.presentationml.slide+xml"/>
  <Default Extension="rels" ContentType="application/vnd.openxmlformats-package.relationships+xml"/>
  <Override PartName="/ppt/slides/slide9.xml" ContentType="application/vnd.openxmlformats-officedocument.presentationml.slide+xml"/>
  <Override PartName="/ppt/media/audio12.bin" ContentType="audio/unknown"/>
  <Override PartName="/ppt/media/audio25.bin" ContentType="audio/unknown"/>
  <Override PartName="/ppt/slides/slide24.xml" ContentType="application/vnd.openxmlformats-officedocument.presentationml.slide+xml"/>
  <Override PartName="/ppt/tags/tag1.xml" ContentType="application/vnd.openxmlformats-officedocument.presentationml.tags+xml"/>
  <Override PartName="/ppt/media/audio14.bin" ContentType="audio/unknown"/>
  <Override PartName="/ppt/slides/slide6.xml" ContentType="application/vnd.openxmlformats-officedocument.presentationml.slide+xml"/>
  <Override PartName="/ppt/slides/slide16.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72" r:id="rId1"/>
  </p:sldMasterIdLst>
  <p:sldIdLst>
    <p:sldId id="256" r:id="rId2"/>
    <p:sldId id="284" r:id="rId3"/>
    <p:sldId id="257" r:id="rId4"/>
    <p:sldId id="279" r:id="rId5"/>
    <p:sldId id="277" r:id="rId6"/>
    <p:sldId id="278" r:id="rId7"/>
    <p:sldId id="285" r:id="rId8"/>
    <p:sldId id="274" r:id="rId9"/>
    <p:sldId id="269" r:id="rId10"/>
    <p:sldId id="270" r:id="rId11"/>
    <p:sldId id="271" r:id="rId12"/>
    <p:sldId id="258" r:id="rId13"/>
    <p:sldId id="273" r:id="rId14"/>
    <p:sldId id="260" r:id="rId15"/>
    <p:sldId id="280" r:id="rId16"/>
    <p:sldId id="283" r:id="rId17"/>
    <p:sldId id="259" r:id="rId18"/>
    <p:sldId id="261" r:id="rId19"/>
    <p:sldId id="262" r:id="rId20"/>
    <p:sldId id="286" r:id="rId21"/>
    <p:sldId id="264" r:id="rId22"/>
    <p:sldId id="267" r:id="rId23"/>
    <p:sldId id="265" r:id="rId24"/>
    <p:sldId id="287" r:id="rId25"/>
    <p:sldId id="266" r:id="rId26"/>
    <p:sldId id="288" r:id="rId27"/>
    <p:sldId id="268" r:id="rId28"/>
    <p:sldId id="282" r:id="rId29"/>
  </p:sldIdLst>
  <p:sldSz cx="9144000" cy="6858000" type="screen4x3"/>
  <p:notesSz cx="6858000" cy="9144000"/>
  <p:custShowLst>
    <p:custShow name="AENS INFORMED CONSENT" id="0">
      <p:sldLst>
        <p:sld r:id="rId3"/>
      </p:sldLst>
    </p:custShow>
  </p:custShowLst>
  <p:defaultTextStyle>
    <a:defPPr>
      <a:defRPr lang="en-US"/>
    </a:defPPr>
    <a:lvl1pPr algn="l" defTabSz="457200" rtl="0" fontAlgn="base">
      <a:spcBef>
        <a:spcPct val="0"/>
      </a:spcBef>
      <a:spcAft>
        <a:spcPct val="0"/>
      </a:spcAft>
      <a:defRPr sz="2400" kern="1200">
        <a:solidFill>
          <a:schemeClr val="tx1"/>
        </a:solidFill>
        <a:latin typeface="Arial" charset="0"/>
        <a:ea typeface="ヒラギノ角ゴ Pro W3" charset="-128"/>
        <a:cs typeface="ヒラギノ角ゴ Pro W3" charset="-128"/>
      </a:defRPr>
    </a:lvl1pPr>
    <a:lvl2pPr marL="457200" algn="l" defTabSz="457200" rtl="0" fontAlgn="base">
      <a:spcBef>
        <a:spcPct val="0"/>
      </a:spcBef>
      <a:spcAft>
        <a:spcPct val="0"/>
      </a:spcAft>
      <a:defRPr sz="2400" kern="1200">
        <a:solidFill>
          <a:schemeClr val="tx1"/>
        </a:solidFill>
        <a:latin typeface="Arial" charset="0"/>
        <a:ea typeface="ヒラギノ角ゴ Pro W3" charset="-128"/>
        <a:cs typeface="ヒラギノ角ゴ Pro W3" charset="-128"/>
      </a:defRPr>
    </a:lvl2pPr>
    <a:lvl3pPr marL="914400" algn="l" defTabSz="457200" rtl="0" fontAlgn="base">
      <a:spcBef>
        <a:spcPct val="0"/>
      </a:spcBef>
      <a:spcAft>
        <a:spcPct val="0"/>
      </a:spcAft>
      <a:defRPr sz="2400" kern="1200">
        <a:solidFill>
          <a:schemeClr val="tx1"/>
        </a:solidFill>
        <a:latin typeface="Arial" charset="0"/>
        <a:ea typeface="ヒラギノ角ゴ Pro W3" charset="-128"/>
        <a:cs typeface="ヒラギノ角ゴ Pro W3" charset="-128"/>
      </a:defRPr>
    </a:lvl3pPr>
    <a:lvl4pPr marL="1371600" algn="l" defTabSz="457200" rtl="0" fontAlgn="base">
      <a:spcBef>
        <a:spcPct val="0"/>
      </a:spcBef>
      <a:spcAft>
        <a:spcPct val="0"/>
      </a:spcAft>
      <a:defRPr sz="2400" kern="1200">
        <a:solidFill>
          <a:schemeClr val="tx1"/>
        </a:solidFill>
        <a:latin typeface="Arial" charset="0"/>
        <a:ea typeface="ヒラギノ角ゴ Pro W3" charset="-128"/>
        <a:cs typeface="ヒラギノ角ゴ Pro W3" charset="-128"/>
      </a:defRPr>
    </a:lvl4pPr>
    <a:lvl5pPr marL="1828800" algn="l" defTabSz="457200" rtl="0" fontAlgn="base">
      <a:spcBef>
        <a:spcPct val="0"/>
      </a:spcBef>
      <a:spcAft>
        <a:spcPct val="0"/>
      </a:spcAft>
      <a:defRPr sz="2400" kern="1200">
        <a:solidFill>
          <a:schemeClr val="tx1"/>
        </a:solidFill>
        <a:latin typeface="Arial" charset="0"/>
        <a:ea typeface="ヒラギノ角ゴ Pro W3" charset="-128"/>
        <a:cs typeface="ヒラギノ角ゴ Pro W3" charset="-128"/>
      </a:defRPr>
    </a:lvl5pPr>
    <a:lvl6pPr marL="2286000" algn="l" defTabSz="457200" rtl="0" eaLnBrk="1" latinLnBrk="0" hangingPunct="1">
      <a:defRPr sz="2400" kern="1200">
        <a:solidFill>
          <a:schemeClr val="tx1"/>
        </a:solidFill>
        <a:latin typeface="Arial" charset="0"/>
        <a:ea typeface="ヒラギノ角ゴ Pro W3" charset="-128"/>
        <a:cs typeface="ヒラギノ角ゴ Pro W3" charset="-128"/>
      </a:defRPr>
    </a:lvl6pPr>
    <a:lvl7pPr marL="2743200" algn="l" defTabSz="457200" rtl="0" eaLnBrk="1" latinLnBrk="0" hangingPunct="1">
      <a:defRPr sz="2400" kern="1200">
        <a:solidFill>
          <a:schemeClr val="tx1"/>
        </a:solidFill>
        <a:latin typeface="Arial" charset="0"/>
        <a:ea typeface="ヒラギノ角ゴ Pro W3" charset="-128"/>
        <a:cs typeface="ヒラギノ角ゴ Pro W3" charset="-128"/>
      </a:defRPr>
    </a:lvl7pPr>
    <a:lvl8pPr marL="3200400" algn="l" defTabSz="457200" rtl="0" eaLnBrk="1" latinLnBrk="0" hangingPunct="1">
      <a:defRPr sz="2400" kern="1200">
        <a:solidFill>
          <a:schemeClr val="tx1"/>
        </a:solidFill>
        <a:latin typeface="Arial" charset="0"/>
        <a:ea typeface="ヒラギノ角ゴ Pro W3" charset="-128"/>
        <a:cs typeface="ヒラギノ角ゴ Pro W3" charset="-128"/>
      </a:defRPr>
    </a:lvl8pPr>
    <a:lvl9pPr marL="3657600" algn="l" defTabSz="457200" rtl="0" eaLnBrk="1" latinLnBrk="0" hangingPunct="1">
      <a:defRPr sz="2400" kern="1200">
        <a:solidFill>
          <a:schemeClr val="tx1"/>
        </a:solidFill>
        <a:latin typeface="Arial" charset="0"/>
        <a:ea typeface="ヒラギノ角ゴ Pro W3" charset="-128"/>
        <a:cs typeface="ヒラギノ角ゴ Pro W3" charset="-128"/>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schemeClr val="tx1"/>
    </p:penClr>
  </p:showPr>
  <p:clrMru>
    <a:srgbClr val="00FFF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Grid="0" snapToObjects="1">
      <p:cViewPr varScale="1">
        <p:scale>
          <a:sx n="87" d="100"/>
          <a:sy n="87" d="100"/>
        </p:scale>
        <p:origin x="-112"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31" Type="http://schemas.openxmlformats.org/officeDocument/2006/relationships/presProps" Target="presProps.xml"/><Relationship Id="rId34" Type="http://schemas.openxmlformats.org/officeDocument/2006/relationships/tableStyles" Target="tableStyles.xml"/><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32"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slide" Target="slides/slide26.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slide" Target="slides/slide27.xml"/><Relationship Id="rId26" Type="http://schemas.openxmlformats.org/officeDocument/2006/relationships/slide" Target="slides/slide25.xml"/><Relationship Id="rId30" Type="http://schemas.openxmlformats.org/officeDocument/2006/relationships/printerSettings" Target="printerSettings/printerSettings1.bin"/><Relationship Id="rId11" Type="http://schemas.openxmlformats.org/officeDocument/2006/relationships/slide" Target="slides/slide10.xml"/><Relationship Id="rId29" Type="http://schemas.openxmlformats.org/officeDocument/2006/relationships/slide" Target="slides/slide28.xml"/><Relationship Id="rId6" Type="http://schemas.openxmlformats.org/officeDocument/2006/relationships/slide" Target="slides/slide5.xml"/><Relationship Id="rId16" Type="http://schemas.openxmlformats.org/officeDocument/2006/relationships/slide" Target="slides/slide15.xml"/><Relationship Id="rId3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bg>
      <p:bgRef idx="1002">
        <a:schemeClr val="bg2"/>
      </p:bgRef>
    </p:bg>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5" name="Rectangle 9"/>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lstStyle>
          <a:p>
            <a:r>
              <a:rPr lang="en-US" smtClean="0"/>
              <a:t>Click to edit Master title style</a:t>
            </a:r>
            <a:endParaRPr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6" name="Date Placeholder 3"/>
          <p:cNvSpPr>
            <a:spLocks noGrp="1"/>
          </p:cNvSpPr>
          <p:nvPr>
            <p:ph type="dt" sz="half" idx="10"/>
          </p:nvPr>
        </p:nvSpPr>
        <p:spPr/>
        <p:txBody>
          <a:bodyPr/>
          <a:lstStyle>
            <a:lvl1pPr>
              <a:defRPr/>
            </a:lvl1pPr>
          </a:lstStyle>
          <a:p>
            <a:pPr>
              <a:defRPr/>
            </a:pPr>
            <a:fld id="{6ECD1D6C-6167-4A59-A994-8AEAAF9B3C33}" type="datetimeFigureOut">
              <a:rPr lang="en-US"/>
              <a:pPr>
                <a:defRPr/>
              </a:pPr>
              <a:t>12/20/10</a:t>
            </a:fld>
            <a:endParaRPr lang="en-US"/>
          </a:p>
        </p:txBody>
      </p:sp>
      <p:sp>
        <p:nvSpPr>
          <p:cNvPr id="7" name="Footer Placeholder 4"/>
          <p:cNvSpPr>
            <a:spLocks noGrp="1"/>
          </p:cNvSpPr>
          <p:nvPr>
            <p:ph type="ftr" sz="quarter" idx="11"/>
          </p:nvPr>
        </p:nvSpPr>
        <p:spPr/>
        <p:txBody>
          <a:bodyPr/>
          <a:lstStyle>
            <a:lvl1pPr>
              <a:defRPr/>
            </a:lvl1pPr>
          </a:lstStyle>
          <a:p>
            <a:pPr>
              <a:defRPr/>
            </a:pPr>
            <a:endParaRPr lang="en-US"/>
          </a:p>
        </p:txBody>
      </p:sp>
      <p:sp>
        <p:nvSpPr>
          <p:cNvPr id="8" name="Slide Number Placeholder 5"/>
          <p:cNvSpPr>
            <a:spLocks noGrp="1"/>
          </p:cNvSpPr>
          <p:nvPr>
            <p:ph type="sldNum" sz="quarter" idx="12"/>
          </p:nvPr>
        </p:nvSpPr>
        <p:spPr/>
        <p:txBody>
          <a:bodyPr/>
          <a:lstStyle>
            <a:lvl1pPr>
              <a:defRPr/>
            </a:lvl1pPr>
          </a:lstStyle>
          <a:p>
            <a:pPr>
              <a:defRPr/>
            </a:pPr>
            <a:fld id="{B8D6A133-E8E4-4A4C-9A26-8392E634A6FA}"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69F018E8-B475-4372-896B-2906499FA149}" type="datetimeFigureOut">
              <a:rPr lang="en-US"/>
              <a:pPr>
                <a:defRPr/>
              </a:pPr>
              <a:t>12/20/10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ABCC3E7-A061-46DD-B3FE-17F4BD7E4395}"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secHead" preserve="1">
  <p:cSld name="Section Header">
    <p:bg>
      <p:bgRef idx="1002">
        <a:schemeClr val="bg2"/>
      </p:bgRef>
    </p:bg>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5" name="Rectangle 11"/>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lstStyle>
          <a:p>
            <a:r>
              <a:rPr lang="en-US" smtClean="0"/>
              <a:t>Click to edit Master title style</a:t>
            </a:r>
            <a:endParaRPr lang="en-US"/>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060ACCCC-1F8D-49A4-AE9C-5D218C72837E}" type="datetimeFigureOut">
              <a:rPr lang="en-US"/>
              <a:pPr>
                <a:defRPr/>
              </a:pPr>
              <a:t>12/20/10</a:t>
            </a:fld>
            <a:endParaRPr lang="en-US"/>
          </a:p>
        </p:txBody>
      </p:sp>
      <p:sp>
        <p:nvSpPr>
          <p:cNvPr id="7" name="Footer Placeholder 4"/>
          <p:cNvSpPr>
            <a:spLocks noGrp="1"/>
          </p:cNvSpPr>
          <p:nvPr>
            <p:ph type="ftr" sz="quarter" idx="11"/>
          </p:nvPr>
        </p:nvSpPr>
        <p:spPr/>
        <p:txBody>
          <a:bodyPr/>
          <a:lstStyle>
            <a:lvl1pPr>
              <a:defRPr/>
            </a:lvl1pPr>
          </a:lstStyle>
          <a:p>
            <a:pPr>
              <a:defRPr/>
            </a:pPr>
            <a:endParaRPr lang="en-US"/>
          </a:p>
        </p:txBody>
      </p:sp>
      <p:sp>
        <p:nvSpPr>
          <p:cNvPr id="8" name="Slide Number Placeholder 5"/>
          <p:cNvSpPr>
            <a:spLocks noGrp="1"/>
          </p:cNvSpPr>
          <p:nvPr>
            <p:ph type="sldNum" sz="quarter" idx="12"/>
          </p:nvPr>
        </p:nvSpPr>
        <p:spPr/>
        <p:txBody>
          <a:bodyPr/>
          <a:lstStyle>
            <a:lvl1pPr>
              <a:defRPr/>
            </a:lvl1pPr>
          </a:lstStyle>
          <a:p>
            <a:pPr>
              <a:defRPr/>
            </a:pPr>
            <a:fld id="{74C2F147-ABCB-462A-9D59-17B7AF41135A}"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5A0A9274-4BA4-4FBC-8811-1DD5F8CC161C}" type="datetimeFigureOut">
              <a:rPr lang="en-US"/>
              <a:pPr>
                <a:defRPr/>
              </a:pPr>
              <a:t>12/20/10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A8DC9BB-C695-48B9-8D27-5A19ED1DDA93}"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42270993-C87D-40DD-9C62-B147EDDC2CA2}" type="datetimeFigureOut">
              <a:rPr lang="en-US"/>
              <a:pPr>
                <a:defRPr/>
              </a:pPr>
              <a:t>12/20/10</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502F9E0F-96F9-4D41-935C-F8B227C23917}"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CCBB9751-F04A-4338-8079-A9CE2595C7CA}" type="datetimeFigureOut">
              <a:rPr lang="en-US"/>
              <a:pPr>
                <a:defRPr/>
              </a:pPr>
              <a:t>12/20/10</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03891A2C-03FD-4DD8-AAEB-A92C85D1B17C}"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28FFC252-892F-4D5E-8EBE-617FEDBCEA85}" type="datetimeFigureOut">
              <a:rPr lang="en-US"/>
              <a:pPr>
                <a:defRPr/>
              </a:pPr>
              <a:t>12/20/10</a:t>
            </a:fld>
            <a:endParaRPr lang="en-US"/>
          </a:p>
        </p:txBody>
      </p:sp>
      <p:sp>
        <p:nvSpPr>
          <p:cNvPr id="3" name="Footer Placeholder 2"/>
          <p:cNvSpPr>
            <a:spLocks noGrp="1"/>
          </p:cNvSpPr>
          <p:nvPr>
            <p:ph type="ftr" sz="quarter" idx="11"/>
          </p:nvPr>
        </p:nvSpPr>
        <p:spPr/>
        <p:txBody>
          <a:bodyPr/>
          <a:lstStyle>
            <a:lvl1pPr>
              <a:defRPr/>
            </a:lvl1pPr>
          </a:lstStyle>
          <a:p>
            <a:pPr>
              <a:defRPr/>
            </a:pPr>
            <a:endParaRPr lang="en-US"/>
          </a:p>
        </p:txBody>
      </p:sp>
      <p:sp>
        <p:nvSpPr>
          <p:cNvPr id="4" name="Slide Number Placeholder 3"/>
          <p:cNvSpPr>
            <a:spLocks noGrp="1"/>
          </p:cNvSpPr>
          <p:nvPr>
            <p:ph type="sldNum" sz="quarter" idx="12"/>
          </p:nvPr>
        </p:nvSpPr>
        <p:spPr/>
        <p:txBody>
          <a:bodyPr/>
          <a:lstStyle>
            <a:lvl1pPr>
              <a:defRPr/>
            </a:lvl1pPr>
          </a:lstStyle>
          <a:p>
            <a:pPr>
              <a:defRPr/>
            </a:pPr>
            <a:fld id="{A2706B2B-6505-40C3-AB9C-59457A595CE6}"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5" name="Rectangle 11"/>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6" name="Rectangle 8"/>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lstStyle>
          <a:p>
            <a:r>
              <a:rPr lang="en-US" smtClean="0"/>
              <a:t>Click to edit Master title style</a:t>
            </a:r>
            <a:endParaRPr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DD04FDA6-C3A4-4367-95B0-E39BB68D9D1F}" type="datetimeFigureOut">
              <a:rPr lang="en-US"/>
              <a:pPr>
                <a:defRPr/>
              </a:pPr>
              <a:t>12/20/10</a:t>
            </a:fld>
            <a:endParaRPr lang="en-US"/>
          </a:p>
        </p:txBody>
      </p:sp>
      <p:sp>
        <p:nvSpPr>
          <p:cNvPr id="8"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6"/>
          <p:cNvSpPr>
            <a:spLocks noGrp="1"/>
          </p:cNvSpPr>
          <p:nvPr>
            <p:ph type="sldNum" sz="quarter" idx="12"/>
          </p:nvPr>
        </p:nvSpPr>
        <p:spPr/>
        <p:txBody>
          <a:bodyPr/>
          <a:lstStyle>
            <a:lvl1pPr>
              <a:defRPr/>
            </a:lvl1pPr>
          </a:lstStyle>
          <a:p>
            <a:pPr>
              <a:defRPr/>
            </a:pPr>
            <a:fld id="{DF546794-02DE-4058-A8F3-B754323F7BB9}"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bg>
      <p:bgRef idx="1001">
        <a:schemeClr val="bg2"/>
      </p:bgRef>
    </p:bg>
    <p:spTree>
      <p:nvGrpSpPr>
        <p:cNvPr id="1" name=""/>
        <p:cNvGrpSpPr/>
        <p:nvPr/>
      </p:nvGrpSpPr>
      <p:grpSpPr>
        <a:xfrm>
          <a:off x="0" y="0"/>
          <a:ext cx="0" cy="0"/>
          <a:chOff x="0" y="0"/>
          <a:chExt cx="0" cy="0"/>
        </a:xfrm>
      </p:grpSpPr>
      <p:sp>
        <p:nvSpPr>
          <p:cNvPr id="5" name="Rectangle 10"/>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6" name="Rectangle 8"/>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lstStyle>
          <a:p>
            <a:r>
              <a:rPr lang="en-US" smtClean="0"/>
              <a:t>Click to edit Master title style</a:t>
            </a:r>
            <a:endParaRPr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04C6E180-73B8-4292-97AC-070580A256FF}" type="datetimeFigureOut">
              <a:rPr lang="en-US"/>
              <a:pPr>
                <a:defRPr/>
              </a:pPr>
              <a:t>12/20/10</a:t>
            </a:fld>
            <a:endParaRPr lang="en-US"/>
          </a:p>
        </p:txBody>
      </p:sp>
      <p:sp>
        <p:nvSpPr>
          <p:cNvPr id="8" name="Footer Placeholder 5"/>
          <p:cNvSpPr>
            <a:spLocks noGrp="1"/>
          </p:cNvSpPr>
          <p:nvPr>
            <p:ph type="ftr" sz="quarter" idx="11"/>
          </p:nvPr>
        </p:nvSpPr>
        <p:spPr>
          <a:xfrm>
            <a:off x="3035300" y="1169988"/>
            <a:ext cx="5194300" cy="201612"/>
          </a:xfrm>
        </p:spPr>
        <p:txBody>
          <a:bodyPr/>
          <a:lstStyle>
            <a:lvl1pPr>
              <a:defRPr>
                <a:solidFill>
                  <a:schemeClr val="bg1">
                    <a:shade val="50000"/>
                  </a:schemeClr>
                </a:solidFill>
              </a:defRPr>
            </a:lvl1pPr>
          </a:lstStyle>
          <a:p>
            <a:pPr>
              <a:defRPr/>
            </a:pPr>
            <a:endParaRPr lang="en-US"/>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9D7CE629-FD1A-46C4-9CC7-A1CCD7E05023}"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E79CA0C-CA85-4F29-A00F-071FC99DCC9D}" type="datetimeFigureOut">
              <a:rPr lang="en-US"/>
              <a:pPr>
                <a:defRPr/>
              </a:pPr>
              <a:t>12/20/10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D7488D1-F98F-40BA-879E-E14C34AD352C}"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5" name="Rectangle 7"/>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Vertical Title 1"/>
          <p:cNvSpPr>
            <a:spLocks noGrp="1"/>
          </p:cNvSpPr>
          <p:nvPr>
            <p:ph type="title" orient="vert"/>
          </p:nvPr>
        </p:nvSpPr>
        <p:spPr>
          <a:xfrm>
            <a:off x="6781800" y="274640"/>
            <a:ext cx="19050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fld id="{7D5D670C-9056-4D83-8E48-829989CE1FCE}" type="datetimeFigureOut">
              <a:rPr lang="en-US"/>
              <a:pPr>
                <a:defRPr/>
              </a:pPr>
              <a:t>12/20/10</a:t>
            </a:fld>
            <a:endParaRPr lang="en-US"/>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US"/>
          </a:p>
        </p:txBody>
      </p:sp>
      <p:sp>
        <p:nvSpPr>
          <p:cNvPr id="8" name="Slide Number Placeholder 5"/>
          <p:cNvSpPr>
            <a:spLocks noGrp="1"/>
          </p:cNvSpPr>
          <p:nvPr>
            <p:ph type="sldNum" sz="quarter" idx="12"/>
          </p:nvPr>
        </p:nvSpPr>
        <p:spPr/>
        <p:txBody>
          <a:bodyPr/>
          <a:lstStyle>
            <a:lvl1pPr>
              <a:defRPr/>
            </a:lvl1pPr>
          </a:lstStyle>
          <a:p>
            <a:pPr>
              <a:defRPr/>
            </a:pPr>
            <a:fld id="{FAB3D271-16BC-43D6-BDE3-3CB4DEEE403C}"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smtClean="0"/>
              <a:t>Click to edit Master title style</a:t>
            </a:r>
            <a:endParaRPr lang="en-US"/>
          </a:p>
        </p:txBody>
      </p:sp>
      <p:sp>
        <p:nvSpPr>
          <p:cNvPr id="1029" name="Text Placeholder 2"/>
          <p:cNvSpPr>
            <a:spLocks noGrp="1"/>
          </p:cNvSpPr>
          <p:nvPr>
            <p:ph type="body" idx="1"/>
          </p:nvPr>
        </p:nvSpPr>
        <p:spPr bwMode="auto">
          <a:xfrm>
            <a:off x="457200" y="1774825"/>
            <a:ext cx="8229600" cy="4625975"/>
          </a:xfrm>
          <a:prstGeom prst="rect">
            <a:avLst/>
          </a:prstGeom>
          <a:noFill/>
          <a:ln w="9525">
            <a:noFill/>
            <a:miter lim="800000"/>
            <a:headEnd/>
            <a:tailEnd/>
          </a:ln>
        </p:spPr>
        <p:txBody>
          <a:bodyPr vert="horz" wrap="square" lIns="54864" tIns="9144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a:solidFill>
                  <a:schemeClr val="tx1">
                    <a:tint val="95000"/>
                  </a:schemeClr>
                </a:solidFill>
                <a:latin typeface="+mn-lt"/>
                <a:ea typeface="+mn-ea"/>
                <a:cs typeface="+mn-cs"/>
              </a:defRPr>
            </a:lvl1pPr>
          </a:lstStyle>
          <a:p>
            <a:pPr>
              <a:defRPr/>
            </a:pPr>
            <a:fld id="{72E397B0-F5E7-4290-AEFB-0D65E1688760}" type="datetimeFigureOut">
              <a:rPr lang="en-US"/>
              <a:pPr>
                <a:defRPr/>
              </a:pPr>
              <a:t>12/20/10</a:t>
            </a:fld>
            <a:endParaRPr lang="en-US"/>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schemeClr val="tx1">
                    <a:tint val="95000"/>
                  </a:schemeClr>
                </a:solidFill>
                <a:latin typeface="+mn-lt"/>
                <a:ea typeface="+mn-ea"/>
                <a:cs typeface="+mn-cs"/>
              </a:defRPr>
            </a:lvl1pPr>
          </a:lstStyle>
          <a:p>
            <a:pPr>
              <a:defRPr/>
            </a:pPr>
            <a:endParaRPr lang="en-US"/>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a:solidFill>
                  <a:schemeClr val="tx1">
                    <a:tint val="95000"/>
                  </a:schemeClr>
                </a:solidFill>
                <a:latin typeface="+mn-lt"/>
                <a:ea typeface="+mn-ea"/>
                <a:cs typeface="+mn-cs"/>
              </a:defRPr>
            </a:lvl1pPr>
          </a:lstStyle>
          <a:p>
            <a:pPr>
              <a:defRPr/>
            </a:pPr>
            <a:fld id="{DDF0B5AE-F753-49FF-8C16-A4FB3B88C13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84" r:id="rId1"/>
    <p:sldLayoutId id="2147483683" r:id="rId2"/>
    <p:sldLayoutId id="2147483685" r:id="rId3"/>
    <p:sldLayoutId id="2147483682" r:id="rId4"/>
    <p:sldLayoutId id="2147483681" r:id="rId5"/>
    <p:sldLayoutId id="2147483680" r:id="rId6"/>
    <p:sldLayoutId id="2147483686" r:id="rId7"/>
    <p:sldLayoutId id="2147483687" r:id="rId8"/>
    <p:sldLayoutId id="2147483688" r:id="rId9"/>
    <p:sldLayoutId id="2147483679" r:id="rId10"/>
    <p:sldLayoutId id="2147483689" r:id="rId11"/>
  </p:sldLayoutIdLst>
  <p:txStyles>
    <p:titleStyle>
      <a:lvl1pPr algn="l" rtl="0" eaLnBrk="0" fontAlgn="base" hangingPunct="0">
        <a:spcBef>
          <a:spcPct val="0"/>
        </a:spcBef>
        <a:spcAft>
          <a:spcPct val="0"/>
        </a:spcAft>
        <a:defRPr sz="4500" b="1" kern="1200">
          <a:solidFill>
            <a:srgbClr val="FFC800"/>
          </a:solidFill>
          <a:latin typeface="+mj-lt"/>
          <a:ea typeface="ヒラギノ角ゴ Pro W3" charset="-128"/>
          <a:cs typeface="ヒラギノ角ゴ Pro W3" charset="-128"/>
        </a:defRPr>
      </a:lvl1pPr>
      <a:lvl2pPr algn="l" rtl="0" eaLnBrk="0" fontAlgn="base" hangingPunct="0">
        <a:spcBef>
          <a:spcPct val="0"/>
        </a:spcBef>
        <a:spcAft>
          <a:spcPct val="0"/>
        </a:spcAft>
        <a:defRPr sz="4500" b="1">
          <a:solidFill>
            <a:srgbClr val="FFC800"/>
          </a:solidFill>
          <a:latin typeface="Corbel" pitchFamily="34" charset="0"/>
          <a:ea typeface="ヒラギノ角ゴ Pro W3" charset="-128"/>
          <a:cs typeface="ヒラギノ角ゴ Pro W3" charset="-128"/>
        </a:defRPr>
      </a:lvl2pPr>
      <a:lvl3pPr algn="l" rtl="0" eaLnBrk="0" fontAlgn="base" hangingPunct="0">
        <a:spcBef>
          <a:spcPct val="0"/>
        </a:spcBef>
        <a:spcAft>
          <a:spcPct val="0"/>
        </a:spcAft>
        <a:defRPr sz="4500" b="1">
          <a:solidFill>
            <a:srgbClr val="FFC800"/>
          </a:solidFill>
          <a:latin typeface="Corbel" pitchFamily="34" charset="0"/>
          <a:ea typeface="ヒラギノ角ゴ Pro W3" charset="-128"/>
          <a:cs typeface="ヒラギノ角ゴ Pro W3" charset="-128"/>
        </a:defRPr>
      </a:lvl3pPr>
      <a:lvl4pPr algn="l" rtl="0" eaLnBrk="0" fontAlgn="base" hangingPunct="0">
        <a:spcBef>
          <a:spcPct val="0"/>
        </a:spcBef>
        <a:spcAft>
          <a:spcPct val="0"/>
        </a:spcAft>
        <a:defRPr sz="4500" b="1">
          <a:solidFill>
            <a:srgbClr val="FFC800"/>
          </a:solidFill>
          <a:latin typeface="Corbel" pitchFamily="34" charset="0"/>
          <a:ea typeface="ヒラギノ角ゴ Pro W3" charset="-128"/>
          <a:cs typeface="ヒラギノ角ゴ Pro W3" charset="-128"/>
        </a:defRPr>
      </a:lvl4pPr>
      <a:lvl5pPr algn="l" rtl="0" eaLnBrk="0" fontAlgn="base" hangingPunct="0">
        <a:spcBef>
          <a:spcPct val="0"/>
        </a:spcBef>
        <a:spcAft>
          <a:spcPct val="0"/>
        </a:spcAft>
        <a:defRPr sz="4500" b="1">
          <a:solidFill>
            <a:srgbClr val="FFC800"/>
          </a:solidFill>
          <a:latin typeface="Corbel" pitchFamily="34" charset="0"/>
          <a:ea typeface="ヒラギノ角ゴ Pro W3" charset="-128"/>
          <a:cs typeface="ヒラギノ角ゴ Pro W3" charset="-128"/>
        </a:defRPr>
      </a:lvl5pPr>
      <a:lvl6pPr marL="457200" algn="l" rtl="0" fontAlgn="base">
        <a:spcBef>
          <a:spcPct val="0"/>
        </a:spcBef>
        <a:spcAft>
          <a:spcPct val="0"/>
        </a:spcAft>
        <a:defRPr sz="4500" b="1">
          <a:solidFill>
            <a:srgbClr val="FFC800"/>
          </a:solidFill>
          <a:latin typeface="Corbel" pitchFamily="34" charset="0"/>
        </a:defRPr>
      </a:lvl6pPr>
      <a:lvl7pPr marL="914400" algn="l" rtl="0" fontAlgn="base">
        <a:spcBef>
          <a:spcPct val="0"/>
        </a:spcBef>
        <a:spcAft>
          <a:spcPct val="0"/>
        </a:spcAft>
        <a:defRPr sz="4500" b="1">
          <a:solidFill>
            <a:srgbClr val="FFC800"/>
          </a:solidFill>
          <a:latin typeface="Corbel" pitchFamily="34" charset="0"/>
        </a:defRPr>
      </a:lvl7pPr>
      <a:lvl8pPr marL="1371600" algn="l" rtl="0" fontAlgn="base">
        <a:spcBef>
          <a:spcPct val="0"/>
        </a:spcBef>
        <a:spcAft>
          <a:spcPct val="0"/>
        </a:spcAft>
        <a:defRPr sz="4500" b="1">
          <a:solidFill>
            <a:srgbClr val="FFC800"/>
          </a:solidFill>
          <a:latin typeface="Corbel" pitchFamily="34" charset="0"/>
        </a:defRPr>
      </a:lvl8pPr>
      <a:lvl9pPr marL="1828800" algn="l" rtl="0" fontAlgn="base">
        <a:spcBef>
          <a:spcPct val="0"/>
        </a:spcBef>
        <a:spcAft>
          <a:spcPct val="0"/>
        </a:spcAft>
        <a:defRPr sz="4500" b="1">
          <a:solidFill>
            <a:srgbClr val="FFC800"/>
          </a:solidFill>
          <a:latin typeface="Corbel" pitchFamily="34" charset="0"/>
        </a:defRPr>
      </a:lvl9pPr>
    </p:titleStyle>
    <p:bodyStyle>
      <a:lvl1pPr marL="438150" indent="-319088" algn="l" rtl="0" eaLnBrk="0" fontAlgn="base" hangingPunct="0">
        <a:spcBef>
          <a:spcPct val="0"/>
        </a:spcBef>
        <a:spcAft>
          <a:spcPct val="0"/>
        </a:spcAft>
        <a:buClr>
          <a:schemeClr val="accent1"/>
        </a:buClr>
        <a:buSzPct val="80000"/>
        <a:buFont typeface="Wingdings 2" charset="2"/>
        <a:buChar char=""/>
        <a:defRPr sz="3200" kern="1200">
          <a:solidFill>
            <a:schemeClr val="tx1"/>
          </a:solidFill>
          <a:latin typeface="+mn-lt"/>
          <a:ea typeface="ヒラギノ角ゴ Pro W3" charset="-128"/>
          <a:cs typeface="ヒラギノ角ゴ Pro W3" charset="-128"/>
        </a:defRPr>
      </a:lvl1pPr>
      <a:lvl2pPr marL="730250" indent="-273050" algn="l" rtl="0" eaLnBrk="0" fontAlgn="base" hangingPunct="0">
        <a:spcBef>
          <a:spcPct val="20000"/>
        </a:spcBef>
        <a:spcAft>
          <a:spcPct val="0"/>
        </a:spcAft>
        <a:buClr>
          <a:schemeClr val="accent2"/>
        </a:buClr>
        <a:buSzPct val="90000"/>
        <a:buFont typeface="Wingdings" charset="2"/>
        <a:buChar char=""/>
        <a:defRPr sz="2800" kern="1200">
          <a:solidFill>
            <a:schemeClr val="tx1"/>
          </a:solidFill>
          <a:latin typeface="+mn-lt"/>
          <a:ea typeface="ヒラギノ角ゴ Pro W3" charset="-128"/>
          <a:cs typeface="+mn-cs"/>
        </a:defRPr>
      </a:lvl2pPr>
      <a:lvl3pPr marL="995363" indent="-228600" algn="l" rtl="0" eaLnBrk="0" fontAlgn="base" hangingPunct="0">
        <a:spcBef>
          <a:spcPct val="20000"/>
        </a:spcBef>
        <a:spcAft>
          <a:spcPct val="0"/>
        </a:spcAft>
        <a:buClr>
          <a:srgbClr val="E66C7D"/>
        </a:buClr>
        <a:buFont typeface="Arial" charset="0"/>
        <a:buChar char="▪"/>
        <a:defRPr sz="2400" kern="1200">
          <a:solidFill>
            <a:schemeClr val="tx1"/>
          </a:solidFill>
          <a:latin typeface="+mn-lt"/>
          <a:ea typeface="ヒラギノ角ゴ Pro W3" charset="-128"/>
          <a:cs typeface="+mn-cs"/>
        </a:defRPr>
      </a:lvl3pPr>
      <a:lvl4pPr marL="1216025" indent="-182563" algn="l" rtl="0" eaLnBrk="0" fontAlgn="base" hangingPunct="0">
        <a:spcBef>
          <a:spcPct val="20000"/>
        </a:spcBef>
        <a:spcAft>
          <a:spcPct val="0"/>
        </a:spcAft>
        <a:buClr>
          <a:srgbClr val="6BB76D"/>
        </a:buClr>
        <a:buFont typeface="Arial" charset="0"/>
        <a:buChar char="▪"/>
        <a:defRPr sz="2000" kern="1200">
          <a:solidFill>
            <a:schemeClr val="tx1"/>
          </a:solidFill>
          <a:latin typeface="+mn-lt"/>
          <a:ea typeface="ヒラギノ角ゴ Pro W3" charset="-128"/>
          <a:cs typeface="+mn-cs"/>
        </a:defRPr>
      </a:lvl4pPr>
      <a:lvl5pPr marL="1425575" indent="-182563" algn="l" rtl="0" eaLnBrk="0" fontAlgn="base" hangingPunct="0">
        <a:spcBef>
          <a:spcPct val="20000"/>
        </a:spcBef>
        <a:spcAft>
          <a:spcPct val="0"/>
        </a:spcAft>
        <a:buClr>
          <a:srgbClr val="E88651"/>
        </a:buClr>
        <a:buFont typeface="Wingdings 3" charset="2"/>
        <a:buChar char=""/>
        <a:defRPr lang="en-US" sz="2000" kern="1200">
          <a:solidFill>
            <a:schemeClr val="tx1"/>
          </a:solidFill>
          <a:latin typeface="+mn-lt"/>
          <a:ea typeface="ヒラギノ角ゴ Pro W3" charset="-128"/>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image" Target="../media/image3.png"/><Relationship Id="rId1" Type="http://schemas.openxmlformats.org/officeDocument/2006/relationships/audio" Target="../media/audio1.bin"/><Relationship Id="rId2" Type="http://schemas.openxmlformats.org/officeDocument/2006/relationships/slideLayout" Target="../slideLayouts/slideLayout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audio" Target="../media/audio2.bin"/><Relationship Id="rId2" Type="http://schemas.openxmlformats.org/officeDocument/2006/relationships/slideLayout" Target="../slideLayouts/slideLayout1.xml"/><Relationship Id="rId3" Type="http://schemas.openxmlformats.org/officeDocument/2006/relationships/image" Target="../media/image4.jpeg"/><Relationship Id="rId5"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3.bin"/></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4.bin"/></Relationships>
</file>

<file path=ppt/slides/_rels/slide5.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1.xml"/><Relationship Id="rId2" Type="http://schemas.openxmlformats.org/officeDocument/2006/relationships/audio" Target="../media/audio5.bin"/><Relationship Id="rId3"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6.bin"/></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7.bin"/></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8.bin"/></Relationships>
</file>

<file path=ppt/slides/_rels/slide9.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2.xml"/><Relationship Id="rId2" Type="http://schemas.openxmlformats.org/officeDocument/2006/relationships/audio" Target="../media/audio9.bin"/><Relationship Id="rId3"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3.xml"/><Relationship Id="rId2" Type="http://schemas.openxmlformats.org/officeDocument/2006/relationships/audio" Target="../media/audio10.bin"/><Relationship Id="rId3"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4.xml"/><Relationship Id="rId2" Type="http://schemas.openxmlformats.org/officeDocument/2006/relationships/audio" Target="../media/audio11.bin"/><Relationship Id="rId3"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5.xml"/><Relationship Id="rId2" Type="http://schemas.openxmlformats.org/officeDocument/2006/relationships/audio" Target="../media/audio12.bin"/><Relationship Id="rId3"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6.xml"/><Relationship Id="rId2" Type="http://schemas.openxmlformats.org/officeDocument/2006/relationships/audio" Target="../media/audio13.bin"/><Relationship Id="rId3"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7.xml"/><Relationship Id="rId2" Type="http://schemas.openxmlformats.org/officeDocument/2006/relationships/audio" Target="../media/audio14.bin"/><Relationship Id="rId3"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8.xml"/><Relationship Id="rId2" Type="http://schemas.openxmlformats.org/officeDocument/2006/relationships/audio" Target="../media/audio15.bin"/><Relationship Id="rId3"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audio" Target="../media/audio16.bin"/><Relationship Id="rId2" Type="http://schemas.openxmlformats.org/officeDocument/2006/relationships/slideLayout" Target="../slideLayouts/slideLayout3.xml"/><Relationship Id="rId3" Type="http://schemas.openxmlformats.org/officeDocument/2006/relationships/image" Target="../media/image5.png"/></Relationships>
</file>

<file path=ppt/slides/_rels/slide17.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9.xml"/><Relationship Id="rId2" Type="http://schemas.openxmlformats.org/officeDocument/2006/relationships/audio" Target="../media/audio17.bin"/><Relationship Id="rId3"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4" Type="http://schemas.openxmlformats.org/officeDocument/2006/relationships/image" Target="../media/image6.jpeg"/><Relationship Id="rId1" Type="http://schemas.openxmlformats.org/officeDocument/2006/relationships/tags" Target="../tags/tag10.xml"/><Relationship Id="rId2" Type="http://schemas.openxmlformats.org/officeDocument/2006/relationships/audio" Target="../media/audio18.bin"/><Relationship Id="rId3" Type="http://schemas.openxmlformats.org/officeDocument/2006/relationships/slideLayout" Target="../slideLayouts/slideLayout3.xml"/><Relationship Id="rId5" Type="http://schemas.openxmlformats.org/officeDocument/2006/relationships/image" Target="../media/image2.pn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19.bin"/></Relationships>
</file>

<file path=ppt/slides/_rels/slide20.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11.xml"/><Relationship Id="rId2" Type="http://schemas.openxmlformats.org/officeDocument/2006/relationships/audio" Target="../media/audio20.bin"/><Relationship Id="rId3"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12.xml"/><Relationship Id="rId2" Type="http://schemas.openxmlformats.org/officeDocument/2006/relationships/audio" Target="../media/audio21.bin"/><Relationship Id="rId3"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13.xml"/><Relationship Id="rId2" Type="http://schemas.openxmlformats.org/officeDocument/2006/relationships/audio" Target="../media/audio22.bin"/><Relationship Id="rId3"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23.bin"/></Relationships>
</file>

<file path=ppt/slides/_rels/slide24.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14.xml"/><Relationship Id="rId2" Type="http://schemas.openxmlformats.org/officeDocument/2006/relationships/audio" Target="../media/audio24.bin"/><Relationship Id="rId3"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25.bin"/></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26.bin"/></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3.xml"/><Relationship Id="rId3" Type="http://schemas.openxmlformats.org/officeDocument/2006/relationships/image" Target="../media/image2.png"/><Relationship Id="rId1" Type="http://schemas.openxmlformats.org/officeDocument/2006/relationships/audio" Target="../media/audio27.bin"/></Relationships>
</file>

<file path=ppt/slides/_rels/slide28.xml.rels><?xml version="1.0" encoding="UTF-8" standalone="yes"?>
<Relationships xmlns="http://schemas.openxmlformats.org/package/2006/relationships"><Relationship Id="rId4" Type="http://schemas.openxmlformats.org/officeDocument/2006/relationships/image" Target="../media/image2.png"/><Relationship Id="rId1" Type="http://schemas.openxmlformats.org/officeDocument/2006/relationships/tags" Target="../tags/tag15.xml"/><Relationship Id="rId2" Type="http://schemas.openxmlformats.org/officeDocument/2006/relationships/audio" Target="../media/audio28.bin"/><Relationship Id="rId3" Type="http://schemas.openxmlformats.org/officeDocument/2006/relationships/slideLayout" Target="../slideLayouts/slideLayout3.xml"/><Relationship Id="rId5"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Informed Consent</a:t>
            </a:r>
            <a:endParaRPr lang="en-US" dirty="0">
              <a:solidFill>
                <a:schemeClr val="accent1">
                  <a:satMod val="150000"/>
                </a:schemeClr>
              </a:solidFill>
              <a:ea typeface="+mj-ea"/>
              <a:cs typeface="+mj-cs"/>
            </a:endParaRPr>
          </a:p>
        </p:txBody>
      </p:sp>
      <p:sp>
        <p:nvSpPr>
          <p:cNvPr id="13314" name="Subtitle 2"/>
          <p:cNvSpPr>
            <a:spLocks noGrp="1"/>
          </p:cNvSpPr>
          <p:nvPr>
            <p:ph type="subTitle" idx="1"/>
          </p:nvPr>
        </p:nvSpPr>
        <p:spPr>
          <a:xfrm>
            <a:off x="685800" y="1828800"/>
            <a:ext cx="8077200" cy="1500188"/>
          </a:xfrm>
        </p:spPr>
        <p:txBody>
          <a:bodyPr/>
          <a:lstStyle/>
          <a:p>
            <a:pPr eaLnBrk="1" hangingPunct="1"/>
            <a:r>
              <a:rPr lang="en-US" smtClean="0"/>
              <a:t>Peripheral Nerve Surgery</a:t>
            </a:r>
          </a:p>
        </p:txBody>
      </p:sp>
      <p:sp>
        <p:nvSpPr>
          <p:cNvPr id="13315" name="TextBox 3"/>
          <p:cNvSpPr txBox="1">
            <a:spLocks noChangeArrowheads="1"/>
          </p:cNvSpPr>
          <p:nvPr/>
        </p:nvSpPr>
        <p:spPr bwMode="auto">
          <a:xfrm>
            <a:off x="3690938" y="5435600"/>
            <a:ext cx="5072062" cy="366713"/>
          </a:xfrm>
          <a:prstGeom prst="rect">
            <a:avLst/>
          </a:prstGeom>
          <a:noFill/>
          <a:ln w="9525">
            <a:noFill/>
            <a:miter lim="800000"/>
            <a:headEnd/>
            <a:tailEnd/>
          </a:ln>
        </p:spPr>
        <p:txBody>
          <a:bodyPr>
            <a:prstTxWarp prst="textNoShape">
              <a:avLst/>
            </a:prstTxWarp>
            <a:spAutoFit/>
          </a:bodyPr>
          <a:lstStyle/>
          <a:p>
            <a:r>
              <a:rPr lang="en-US" sz="1800">
                <a:latin typeface="Corbel" charset="0"/>
              </a:rPr>
              <a:t>AENS:  Association of Extremity Nerve Surgeons</a:t>
            </a:r>
          </a:p>
        </p:txBody>
      </p:sp>
      <p:pic>
        <p:nvPicPr>
          <p:cNvPr id="5"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544513" y="6061075"/>
            <a:ext cx="282575" cy="282575"/>
          </a:xfrm>
          <a:prstGeom prst="rect">
            <a:avLst/>
          </a:prstGeom>
          <a:noFill/>
          <a:ln w="9525">
            <a:noFill/>
            <a:miter lim="800000"/>
            <a:headEnd/>
            <a:tailEnd/>
          </a:ln>
        </p:spPr>
      </p:pic>
      <p:pic>
        <p:nvPicPr>
          <p:cNvPr id="13317" name="Picture 8" descr="aensLOGO010609"/>
          <p:cNvPicPr>
            <a:picLocks noChangeAspect="1" noChangeArrowheads="1"/>
          </p:cNvPicPr>
          <p:nvPr/>
        </p:nvPicPr>
        <p:blipFill>
          <a:blip r:embed="rId4"/>
          <a:srcRect/>
          <a:stretch>
            <a:fillRect/>
          </a:stretch>
        </p:blipFill>
        <p:spPr bwMode="auto">
          <a:xfrm>
            <a:off x="5789613" y="339725"/>
            <a:ext cx="2976562" cy="2976563"/>
          </a:xfrm>
          <a:prstGeom prst="rect">
            <a:avLst/>
          </a:prstGeom>
          <a:noFill/>
          <a:ln w="9525">
            <a:noFill/>
            <a:miter lim="800000"/>
            <a:headEnd/>
            <a:tailEnd/>
          </a:ln>
        </p:spPr>
      </p:pic>
    </p:spTree>
  </p:cSld>
  <p:clrMapOvr>
    <a:masterClrMapping/>
  </p:clrMapOvr>
  <p:transition advTm="112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267151" y="155448"/>
            <a:ext cx="8077200" cy="1673352"/>
          </a:xfrm>
        </p:spPr>
        <p:txBody>
          <a:bodyPr/>
          <a:lstStyle/>
          <a:p>
            <a:pPr eaLnBrk="1" fontAlgn="auto" hangingPunct="1">
              <a:spcAft>
                <a:spcPts val="0"/>
              </a:spcAft>
              <a:defRPr/>
            </a:pPr>
            <a:r>
              <a:rPr lang="en-US" dirty="0" smtClean="0">
                <a:solidFill>
                  <a:schemeClr val="accent1">
                    <a:satMod val="150000"/>
                  </a:schemeClr>
                </a:solidFill>
                <a:ea typeface="+mj-ea"/>
                <a:cs typeface="+mj-cs"/>
              </a:rPr>
              <a:t>Informed Consent</a:t>
            </a:r>
            <a:endParaRPr lang="en-US" dirty="0">
              <a:solidFill>
                <a:schemeClr val="accent1">
                  <a:satMod val="150000"/>
                </a:schemeClr>
              </a:solidFill>
              <a:ea typeface="+mj-ea"/>
              <a:cs typeface="+mj-cs"/>
            </a:endParaRPr>
          </a:p>
        </p:txBody>
      </p:sp>
      <p:sp>
        <p:nvSpPr>
          <p:cNvPr id="14338" name="Subtitle 2"/>
          <p:cNvSpPr>
            <a:spLocks noGrp="1"/>
          </p:cNvSpPr>
          <p:nvPr>
            <p:ph type="subTitle" idx="1"/>
          </p:nvPr>
        </p:nvSpPr>
        <p:spPr>
          <a:xfrm>
            <a:off x="266700" y="0"/>
            <a:ext cx="8077200" cy="1500188"/>
          </a:xfrm>
        </p:spPr>
        <p:txBody>
          <a:bodyPr/>
          <a:lstStyle/>
          <a:p>
            <a:pPr eaLnBrk="1" hangingPunct="1"/>
            <a:r>
              <a:rPr lang="en-US" smtClean="0"/>
              <a:t>Peripheral Nerve Surgery</a:t>
            </a:r>
          </a:p>
        </p:txBody>
      </p:sp>
      <p:pic>
        <p:nvPicPr>
          <p:cNvPr id="14339" name="Picture 4" descr="Dr_Stephen_Barrett_small20.jpg"/>
          <p:cNvPicPr>
            <a:picLocks noChangeAspect="1"/>
          </p:cNvPicPr>
          <p:nvPr/>
        </p:nvPicPr>
        <p:blipFill>
          <a:blip r:embed="rId3"/>
          <a:srcRect l="16914" t="14142" b="28561"/>
          <a:stretch>
            <a:fillRect/>
          </a:stretch>
        </p:blipFill>
        <p:spPr bwMode="auto">
          <a:xfrm>
            <a:off x="266700" y="5256213"/>
            <a:ext cx="1530350" cy="1589087"/>
          </a:xfrm>
          <a:prstGeom prst="rect">
            <a:avLst/>
          </a:prstGeom>
          <a:noFill/>
          <a:ln w="9525">
            <a:noFill/>
            <a:miter lim="800000"/>
            <a:headEnd/>
            <a:tailEnd/>
          </a:ln>
        </p:spPr>
      </p:pic>
      <p:sp>
        <p:nvSpPr>
          <p:cNvPr id="14340" name="TextBox 5"/>
          <p:cNvSpPr txBox="1">
            <a:spLocks noChangeArrowheads="1"/>
          </p:cNvSpPr>
          <p:nvPr/>
        </p:nvSpPr>
        <p:spPr bwMode="auto">
          <a:xfrm>
            <a:off x="1797050" y="5256213"/>
            <a:ext cx="4283075" cy="942975"/>
          </a:xfrm>
          <a:prstGeom prst="rect">
            <a:avLst/>
          </a:prstGeom>
          <a:noFill/>
          <a:ln w="9525">
            <a:noFill/>
            <a:miter lim="800000"/>
            <a:headEnd/>
            <a:tailEnd/>
          </a:ln>
        </p:spPr>
        <p:txBody>
          <a:bodyPr>
            <a:prstTxWarp prst="textNoShape">
              <a:avLst/>
            </a:prstTxWarp>
            <a:spAutoFit/>
          </a:bodyPr>
          <a:lstStyle/>
          <a:p>
            <a:r>
              <a:rPr lang="en-US" sz="1400"/>
              <a:t>Stephen L. Barrett, D.P.M., MBA</a:t>
            </a:r>
          </a:p>
          <a:p>
            <a:r>
              <a:rPr lang="en-US" sz="1400"/>
              <a:t>Adjunct Professor</a:t>
            </a:r>
          </a:p>
          <a:p>
            <a:r>
              <a:rPr lang="en-US" sz="1400"/>
              <a:t>Midwestern University College of Health Sciences</a:t>
            </a:r>
          </a:p>
          <a:p>
            <a:r>
              <a:rPr lang="en-US" sz="1400"/>
              <a:t>Arizona Podiatric Medicine Program</a:t>
            </a:r>
          </a:p>
        </p:txBody>
      </p:sp>
      <p:pic>
        <p:nvPicPr>
          <p:cNvPr id="14" name="PowerPoint Temp">
            <a:hlinkClick r:id="" action="ppaction://media"/>
          </p:cNvPr>
          <p:cNvPicPr>
            <a:picLocks noRot="1" noChangeAspect="1"/>
          </p:cNvPicPr>
          <p:nvPr>
            <a:wavAudioFile r:embed="rId1" name="PowerPoint Temp"/>
          </p:nvPr>
        </p:nvPicPr>
        <p:blipFill>
          <a:blip r:embed="rId4"/>
          <a:srcRect/>
          <a:stretch>
            <a:fillRect/>
          </a:stretch>
        </p:blipFill>
        <p:spPr bwMode="auto">
          <a:xfrm>
            <a:off x="8716963" y="6430963"/>
            <a:ext cx="274637" cy="274637"/>
          </a:xfrm>
          <a:prstGeom prst="rect">
            <a:avLst/>
          </a:prstGeom>
          <a:noFill/>
          <a:ln w="9525">
            <a:noFill/>
            <a:miter lim="800000"/>
            <a:headEnd/>
            <a:tailEnd/>
          </a:ln>
        </p:spPr>
      </p:pic>
      <p:pic>
        <p:nvPicPr>
          <p:cNvPr id="14342" name="Picture 1031" descr="aensLOGO010609"/>
          <p:cNvPicPr>
            <a:picLocks noChangeAspect="1" noChangeArrowheads="1"/>
          </p:cNvPicPr>
          <p:nvPr/>
        </p:nvPicPr>
        <p:blipFill>
          <a:blip r:embed="rId5"/>
          <a:srcRect/>
          <a:stretch>
            <a:fillRect/>
          </a:stretch>
        </p:blipFill>
        <p:spPr bwMode="auto">
          <a:xfrm>
            <a:off x="5803900" y="382588"/>
            <a:ext cx="2976563" cy="2976562"/>
          </a:xfrm>
          <a:prstGeom prst="rect">
            <a:avLst/>
          </a:prstGeom>
          <a:noFill/>
          <a:ln w="9525">
            <a:noFill/>
            <a:miter lim="800000"/>
            <a:headEnd/>
            <a:tailEnd/>
          </a:ln>
        </p:spPr>
      </p:pic>
    </p:spTree>
  </p:cSld>
  <p:clrMapOvr>
    <a:masterClrMapping/>
  </p:clrMapOvr>
  <p:transition advTm="171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46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15362" name="Text Placeholder 4"/>
          <p:cNvSpPr>
            <a:spLocks noGrp="1"/>
          </p:cNvSpPr>
          <p:nvPr>
            <p:ph type="body" idx="1"/>
          </p:nvPr>
        </p:nvSpPr>
        <p:spPr>
          <a:xfrm>
            <a:off x="741363" y="1828800"/>
            <a:ext cx="8021637" cy="685800"/>
          </a:xfrm>
        </p:spPr>
        <p:txBody>
          <a:bodyPr/>
          <a:lstStyle/>
          <a:p>
            <a:pPr eaLnBrk="1" hangingPunct="1"/>
            <a:r>
              <a:rPr lang="en-US" smtClean="0"/>
              <a:t>Goals of this presentation:</a:t>
            </a:r>
          </a:p>
        </p:txBody>
      </p:sp>
      <p:sp>
        <p:nvSpPr>
          <p:cNvPr id="15363" name="TextBox 5"/>
          <p:cNvSpPr txBox="1">
            <a:spLocks noChangeArrowheads="1"/>
          </p:cNvSpPr>
          <p:nvPr/>
        </p:nvSpPr>
        <p:spPr bwMode="auto">
          <a:xfrm>
            <a:off x="1019175" y="2693988"/>
            <a:ext cx="6432550" cy="3387725"/>
          </a:xfrm>
          <a:prstGeom prst="rect">
            <a:avLst/>
          </a:prstGeom>
          <a:noFill/>
          <a:ln w="9525">
            <a:noFill/>
            <a:miter lim="800000"/>
            <a:headEnd/>
            <a:tailEnd/>
          </a:ln>
        </p:spPr>
        <p:txBody>
          <a:bodyPr>
            <a:prstTxWarp prst="textNoShape">
              <a:avLst/>
            </a:prstTxWarp>
            <a:spAutoFit/>
          </a:bodyPr>
          <a:lstStyle/>
          <a:p>
            <a:pPr marL="342900" indent="-342900">
              <a:buFontTx/>
              <a:buAutoNum type="arabicPeriod"/>
            </a:pPr>
            <a:r>
              <a:rPr lang="en-US" sz="1800">
                <a:latin typeface="Corbel" charset="0"/>
              </a:rPr>
              <a:t>To give you a better understanding of the risks and benefits associated with peripheral nerve surgery</a:t>
            </a:r>
          </a:p>
          <a:p>
            <a:pPr marL="342900" indent="-342900">
              <a:buFontTx/>
              <a:buAutoNum type="arabicPeriod"/>
            </a:pPr>
            <a:r>
              <a:rPr lang="en-US" sz="1800">
                <a:latin typeface="Corbel" charset="0"/>
              </a:rPr>
              <a:t>To insure that you communicate fully with your surgeon and their staff to assure you are completely educated about the procedures which are planned for you</a:t>
            </a:r>
          </a:p>
          <a:p>
            <a:pPr marL="342900" indent="-342900">
              <a:buFontTx/>
              <a:buAutoNum type="arabicPeriod"/>
            </a:pPr>
            <a:r>
              <a:rPr lang="en-US" sz="1800">
                <a:latin typeface="Corbel" charset="0"/>
              </a:rPr>
              <a:t>To help you understand peripheral nerve physiology, on a basic level, which will give you an understanding of what you are experiencing during the post-operative phase of your treatment</a:t>
            </a:r>
          </a:p>
          <a:p>
            <a:pPr marL="342900" indent="-342900">
              <a:buFontTx/>
              <a:buAutoNum type="arabicPeriod"/>
            </a:pPr>
            <a:r>
              <a:rPr lang="en-US" sz="1800">
                <a:latin typeface="Corbel" charset="0"/>
              </a:rPr>
              <a:t>To provide, in combination with your surgeon and staff, that you have been provided complete “INFORMED CONSENT”</a:t>
            </a:r>
          </a:p>
          <a:p>
            <a:pPr marL="342900" indent="-342900">
              <a:buFontTx/>
              <a:buAutoNum type="arabicPeriod"/>
            </a:pPr>
            <a:endParaRPr lang="en-US" sz="1800">
              <a:latin typeface="Corbel" charset="0"/>
            </a:endParaRPr>
          </a:p>
        </p:txBody>
      </p:sp>
      <p:sp>
        <p:nvSpPr>
          <p:cNvPr id="15364" name="TextBox 6"/>
          <p:cNvSpPr txBox="1">
            <a:spLocks noChangeArrowheads="1"/>
          </p:cNvSpPr>
          <p:nvPr/>
        </p:nvSpPr>
        <p:spPr bwMode="auto">
          <a:xfrm>
            <a:off x="306388" y="5994400"/>
            <a:ext cx="8220075" cy="915988"/>
          </a:xfrm>
          <a:prstGeom prst="rect">
            <a:avLst/>
          </a:prstGeom>
          <a:noFill/>
          <a:ln w="9525">
            <a:noFill/>
            <a:miter lim="800000"/>
            <a:headEnd/>
            <a:tailEnd/>
          </a:ln>
        </p:spPr>
        <p:txBody>
          <a:bodyPr>
            <a:prstTxWarp prst="textNoShape">
              <a:avLst/>
            </a:prstTxWarp>
            <a:spAutoFit/>
          </a:bodyPr>
          <a:lstStyle/>
          <a:p>
            <a:r>
              <a:rPr lang="en-US" sz="1800">
                <a:solidFill>
                  <a:srgbClr val="000090"/>
                </a:solidFill>
                <a:latin typeface="Corbel" charset="0"/>
              </a:rPr>
              <a:t>Some of the following sections may NOT apply to your situation, and therefore may conflict with your treatment plan.</a:t>
            </a:r>
          </a:p>
          <a:p>
            <a:endParaRPr lang="en-US" sz="1800">
              <a:latin typeface="Corbel" charset="0"/>
            </a:endParaRPr>
          </a:p>
        </p:txBody>
      </p:sp>
      <p:pic>
        <p:nvPicPr>
          <p:cNvPr id="6"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8621713" y="6081713"/>
            <a:ext cx="282575" cy="282575"/>
          </a:xfrm>
          <a:prstGeom prst="rect">
            <a:avLst/>
          </a:prstGeom>
          <a:noFill/>
          <a:ln w="9525">
            <a:noFill/>
            <a:miter lim="800000"/>
            <a:headEnd/>
            <a:tailEnd/>
          </a:ln>
        </p:spPr>
      </p:pic>
    </p:spTree>
  </p:cSld>
  <p:clrMapOvr>
    <a:masterClrMapping/>
  </p:clrMapOvr>
  <p:transition advTm="590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5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16386" name="Text Placeholder 4"/>
          <p:cNvSpPr>
            <a:spLocks noGrp="1"/>
          </p:cNvSpPr>
          <p:nvPr>
            <p:ph type="body" idx="1"/>
          </p:nvPr>
        </p:nvSpPr>
        <p:spPr>
          <a:xfrm>
            <a:off x="741363" y="1828800"/>
            <a:ext cx="8021637" cy="685800"/>
          </a:xfrm>
        </p:spPr>
        <p:txBody>
          <a:bodyPr/>
          <a:lstStyle/>
          <a:p>
            <a:pPr eaLnBrk="1" hangingPunct="1"/>
            <a:r>
              <a:rPr lang="en-US" smtClean="0"/>
              <a:t>GOALS OF SURGERY:</a:t>
            </a:r>
          </a:p>
        </p:txBody>
      </p:sp>
      <p:sp>
        <p:nvSpPr>
          <p:cNvPr id="16387" name="TextBox 5"/>
          <p:cNvSpPr txBox="1">
            <a:spLocks noChangeArrowheads="1"/>
          </p:cNvSpPr>
          <p:nvPr/>
        </p:nvSpPr>
        <p:spPr bwMode="auto">
          <a:xfrm>
            <a:off x="1019175" y="2778125"/>
            <a:ext cx="6432550" cy="2282825"/>
          </a:xfrm>
          <a:prstGeom prst="rect">
            <a:avLst/>
          </a:prstGeom>
          <a:noFill/>
          <a:ln w="9525">
            <a:noFill/>
            <a:miter lim="800000"/>
            <a:headEnd/>
            <a:tailEnd/>
          </a:ln>
        </p:spPr>
        <p:txBody>
          <a:bodyPr>
            <a:prstTxWarp prst="textNoShape">
              <a:avLst/>
            </a:prstTxWarp>
            <a:spAutoFit/>
          </a:bodyPr>
          <a:lstStyle/>
          <a:p>
            <a:pPr marL="342900" indent="-342900">
              <a:buFontTx/>
              <a:buAutoNum type="arabicPeriod"/>
            </a:pPr>
            <a:r>
              <a:rPr lang="en-US">
                <a:latin typeface="Corbel" charset="0"/>
              </a:rPr>
              <a:t>To improve the patient’s quality of life and function</a:t>
            </a:r>
          </a:p>
          <a:p>
            <a:pPr marL="342900" indent="-342900">
              <a:buFontTx/>
              <a:buAutoNum type="arabicPeriod"/>
            </a:pPr>
            <a:r>
              <a:rPr lang="en-US">
                <a:latin typeface="Corbel" charset="0"/>
              </a:rPr>
              <a:t>To decrease  pain to a tolerable and manageable level or eliminate it</a:t>
            </a:r>
          </a:p>
          <a:p>
            <a:pPr marL="342900" indent="-342900">
              <a:buFontTx/>
              <a:buAutoNum type="arabicPeriod"/>
            </a:pPr>
            <a:r>
              <a:rPr lang="en-US">
                <a:latin typeface="Corbel" charset="0"/>
              </a:rPr>
              <a:t>Increase strength</a:t>
            </a:r>
          </a:p>
          <a:p>
            <a:pPr marL="342900" indent="-342900">
              <a:buFontTx/>
              <a:buAutoNum type="arabicPeriod"/>
            </a:pPr>
            <a:r>
              <a:rPr lang="en-US">
                <a:latin typeface="Corbel" charset="0"/>
              </a:rPr>
              <a:t>Increase sensation</a:t>
            </a:r>
          </a:p>
        </p:txBody>
      </p:sp>
      <p:sp>
        <p:nvSpPr>
          <p:cNvPr id="16388" name="TextBox 7"/>
          <p:cNvSpPr txBox="1">
            <a:spLocks noChangeArrowheads="1"/>
          </p:cNvSpPr>
          <p:nvPr/>
        </p:nvSpPr>
        <p:spPr bwMode="auto">
          <a:xfrm>
            <a:off x="1241425" y="5470525"/>
            <a:ext cx="6405563" cy="641350"/>
          </a:xfrm>
          <a:prstGeom prst="rect">
            <a:avLst/>
          </a:prstGeom>
          <a:noFill/>
          <a:ln w="9525">
            <a:noFill/>
            <a:miter lim="800000"/>
            <a:headEnd/>
            <a:tailEnd/>
          </a:ln>
        </p:spPr>
        <p:txBody>
          <a:bodyPr>
            <a:prstTxWarp prst="textNoShape">
              <a:avLst/>
            </a:prstTxWarp>
            <a:spAutoFit/>
          </a:bodyPr>
          <a:lstStyle/>
          <a:p>
            <a:r>
              <a:rPr lang="en-US" sz="1800" b="1" u="sng">
                <a:solidFill>
                  <a:srgbClr val="00FFF3"/>
                </a:solidFill>
                <a:latin typeface="Corbel" charset="0"/>
              </a:rPr>
              <a:t>The patient must understand that rarely is all pain completely eliminated and perfectly normal function is restored!</a:t>
            </a:r>
          </a:p>
        </p:txBody>
      </p:sp>
      <p:pic>
        <p:nvPicPr>
          <p:cNvPr id="6"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8480425" y="5834063"/>
            <a:ext cx="282575" cy="282575"/>
          </a:xfrm>
          <a:prstGeom prst="rect">
            <a:avLst/>
          </a:prstGeom>
          <a:noFill/>
          <a:ln w="9525">
            <a:noFill/>
            <a:miter lim="800000"/>
            <a:headEnd/>
            <a:tailEnd/>
          </a:ln>
        </p:spPr>
      </p:pic>
    </p:spTree>
  </p:cSld>
  <p:clrMapOvr>
    <a:masterClrMapping/>
  </p:clrMapOvr>
  <p:transition advTm="296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51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17410" name="Text Placeholder 4"/>
          <p:cNvSpPr>
            <a:spLocks noGrp="1"/>
          </p:cNvSpPr>
          <p:nvPr>
            <p:ph type="body" idx="1"/>
          </p:nvPr>
        </p:nvSpPr>
        <p:spPr>
          <a:xfrm>
            <a:off x="741363" y="1828800"/>
            <a:ext cx="8021637" cy="685800"/>
          </a:xfrm>
        </p:spPr>
        <p:txBody>
          <a:bodyPr/>
          <a:lstStyle/>
          <a:p>
            <a:pPr eaLnBrk="1" hangingPunct="1"/>
            <a:r>
              <a:rPr lang="en-US" smtClean="0"/>
              <a:t>RISKS OF SURGERY:</a:t>
            </a:r>
          </a:p>
        </p:txBody>
      </p:sp>
      <p:sp>
        <p:nvSpPr>
          <p:cNvPr id="17411" name="TextBox 6"/>
          <p:cNvSpPr txBox="1">
            <a:spLocks noChangeArrowheads="1"/>
          </p:cNvSpPr>
          <p:nvPr/>
        </p:nvSpPr>
        <p:spPr bwMode="auto">
          <a:xfrm>
            <a:off x="209550" y="2833688"/>
            <a:ext cx="6684963" cy="3387725"/>
          </a:xfrm>
          <a:prstGeom prst="rect">
            <a:avLst/>
          </a:prstGeom>
          <a:noFill/>
          <a:ln w="9525">
            <a:noFill/>
            <a:miter lim="800000"/>
            <a:headEnd/>
            <a:tailEnd/>
          </a:ln>
        </p:spPr>
        <p:txBody>
          <a:bodyPr>
            <a:prstTxWarp prst="textNoShape">
              <a:avLst/>
            </a:prstTxWarp>
            <a:spAutoFit/>
          </a:bodyPr>
          <a:lstStyle/>
          <a:p>
            <a:pPr marL="342900" indent="-342900">
              <a:buFontTx/>
              <a:buAutoNum type="arabicPeriod"/>
            </a:pPr>
            <a:r>
              <a:rPr lang="en-US" sz="1800">
                <a:latin typeface="Corbel" charset="0"/>
              </a:rPr>
              <a:t>Bleeding</a:t>
            </a:r>
          </a:p>
          <a:p>
            <a:pPr marL="342900" indent="-342900">
              <a:buFontTx/>
              <a:buAutoNum type="arabicPeriod"/>
            </a:pPr>
            <a:r>
              <a:rPr lang="en-US" sz="1800">
                <a:latin typeface="Corbel" charset="0"/>
              </a:rPr>
              <a:t>Worsening Pain</a:t>
            </a:r>
          </a:p>
          <a:p>
            <a:pPr marL="342900" indent="-342900">
              <a:buFontTx/>
              <a:buAutoNum type="arabicPeriod"/>
            </a:pPr>
            <a:r>
              <a:rPr lang="en-US" sz="1800">
                <a:latin typeface="Corbel" charset="0"/>
              </a:rPr>
              <a:t>Numbness</a:t>
            </a:r>
          </a:p>
          <a:p>
            <a:pPr marL="342900" indent="-342900">
              <a:buFontTx/>
              <a:buAutoNum type="arabicPeriod"/>
            </a:pPr>
            <a:r>
              <a:rPr lang="en-US" sz="1800">
                <a:latin typeface="Corbel" charset="0"/>
              </a:rPr>
              <a:t>Complex Regional Pain Syndrome</a:t>
            </a:r>
          </a:p>
          <a:p>
            <a:pPr marL="342900" indent="-342900">
              <a:buFontTx/>
              <a:buAutoNum type="arabicPeriod"/>
            </a:pPr>
            <a:r>
              <a:rPr lang="en-US" sz="1800">
                <a:latin typeface="Corbel" charset="0"/>
              </a:rPr>
              <a:t>Infection</a:t>
            </a:r>
          </a:p>
          <a:p>
            <a:pPr marL="342900" indent="-342900">
              <a:buFontTx/>
              <a:buAutoNum type="arabicPeriod"/>
            </a:pPr>
            <a:r>
              <a:rPr lang="en-US" sz="1800">
                <a:latin typeface="Corbel" charset="0"/>
              </a:rPr>
              <a:t>Loss of function</a:t>
            </a:r>
          </a:p>
          <a:p>
            <a:pPr marL="342900" indent="-342900">
              <a:buFontTx/>
              <a:buAutoNum type="arabicPeriod"/>
            </a:pPr>
            <a:r>
              <a:rPr lang="en-US" sz="1800">
                <a:latin typeface="Corbel" charset="0"/>
              </a:rPr>
              <a:t>Foot Drop</a:t>
            </a:r>
          </a:p>
          <a:p>
            <a:pPr marL="342900" indent="-342900">
              <a:buFontTx/>
              <a:buAutoNum type="arabicPeriod"/>
            </a:pPr>
            <a:r>
              <a:rPr lang="en-US" sz="1800">
                <a:latin typeface="Corbel" charset="0"/>
              </a:rPr>
              <a:t>Nerve Damage</a:t>
            </a:r>
          </a:p>
          <a:p>
            <a:pPr marL="342900" indent="-342900">
              <a:buFontTx/>
              <a:buAutoNum type="arabicPeriod"/>
            </a:pPr>
            <a:r>
              <a:rPr lang="en-US" sz="1800">
                <a:latin typeface="Corbel" charset="0"/>
              </a:rPr>
              <a:t>Need for additional surgery</a:t>
            </a:r>
          </a:p>
          <a:p>
            <a:pPr marL="342900" indent="-342900">
              <a:buFontTx/>
              <a:buAutoNum type="arabicPeriod"/>
            </a:pPr>
            <a:r>
              <a:rPr lang="en-US" sz="1800">
                <a:latin typeface="Corbel" charset="0"/>
              </a:rPr>
              <a:t>Muscle weakness</a:t>
            </a:r>
          </a:p>
          <a:p>
            <a:pPr marL="342900" indent="-342900">
              <a:buFontTx/>
              <a:buAutoNum type="arabicPeriod"/>
            </a:pPr>
            <a:r>
              <a:rPr lang="en-US" sz="1800">
                <a:latin typeface="Corbel" charset="0"/>
              </a:rPr>
              <a:t>DVT (Deep Vein Thrombosis)</a:t>
            </a:r>
          </a:p>
          <a:p>
            <a:pPr marL="342900" indent="-342900">
              <a:buFontTx/>
              <a:buAutoNum type="arabicPeriod"/>
            </a:pPr>
            <a:r>
              <a:rPr lang="en-US" sz="1800">
                <a:latin typeface="Corbel" charset="0"/>
              </a:rPr>
              <a:t>Poor or slow wound healing</a:t>
            </a:r>
          </a:p>
        </p:txBody>
      </p:sp>
      <p:pic>
        <p:nvPicPr>
          <p:cNvPr id="5"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140700" y="6108700"/>
            <a:ext cx="282575" cy="282575"/>
          </a:xfrm>
          <a:prstGeom prst="rect">
            <a:avLst/>
          </a:prstGeom>
          <a:noFill/>
          <a:ln w="9525">
            <a:noFill/>
            <a:miter lim="800000"/>
            <a:headEnd/>
            <a:tailEnd/>
          </a:ln>
        </p:spPr>
      </p:pic>
    </p:spTree>
    <p:custDataLst>
      <p:tags r:id="rId1"/>
    </p:custDataLst>
  </p:cSld>
  <p:clrMapOvr>
    <a:masterClrMapping/>
  </p:clrMapOvr>
  <p:transition advTm="387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18434" name="Text Placeholder 4"/>
          <p:cNvSpPr>
            <a:spLocks noGrp="1"/>
          </p:cNvSpPr>
          <p:nvPr>
            <p:ph type="body" idx="1"/>
          </p:nvPr>
        </p:nvSpPr>
        <p:spPr>
          <a:xfrm>
            <a:off x="741363" y="1828800"/>
            <a:ext cx="8021637" cy="685800"/>
          </a:xfrm>
        </p:spPr>
        <p:txBody>
          <a:bodyPr/>
          <a:lstStyle/>
          <a:p>
            <a:pPr eaLnBrk="1" hangingPunct="1"/>
            <a:r>
              <a:rPr lang="en-US" smtClean="0"/>
              <a:t>POST OPERATIVE EXPECTATIONS</a:t>
            </a:r>
          </a:p>
        </p:txBody>
      </p:sp>
      <p:sp>
        <p:nvSpPr>
          <p:cNvPr id="18435" name="TextBox 5"/>
          <p:cNvSpPr txBox="1">
            <a:spLocks noChangeArrowheads="1"/>
          </p:cNvSpPr>
          <p:nvPr/>
        </p:nvSpPr>
        <p:spPr bwMode="auto">
          <a:xfrm>
            <a:off x="1019175" y="3448050"/>
            <a:ext cx="4410075" cy="1739900"/>
          </a:xfrm>
          <a:prstGeom prst="rect">
            <a:avLst/>
          </a:prstGeom>
          <a:noFill/>
          <a:ln w="9525">
            <a:noFill/>
            <a:miter lim="800000"/>
            <a:headEnd/>
            <a:tailEnd/>
          </a:ln>
        </p:spPr>
        <p:txBody>
          <a:bodyPr>
            <a:prstTxWarp prst="textNoShape">
              <a:avLst/>
            </a:prstTxWarp>
            <a:spAutoFit/>
          </a:bodyPr>
          <a:lstStyle/>
          <a:p>
            <a:pPr marL="342900" indent="-342900">
              <a:buFontTx/>
              <a:buAutoNum type="arabicPeriod"/>
            </a:pPr>
            <a:r>
              <a:rPr lang="en-US" sz="1800">
                <a:latin typeface="Corbel" charset="0"/>
              </a:rPr>
              <a:t>Swelling</a:t>
            </a:r>
          </a:p>
          <a:p>
            <a:pPr marL="342900" indent="-342900">
              <a:buFontTx/>
              <a:buAutoNum type="arabicPeriod"/>
            </a:pPr>
            <a:r>
              <a:rPr lang="en-US" sz="1800">
                <a:latin typeface="Corbel" charset="0"/>
              </a:rPr>
              <a:t>Discomfort</a:t>
            </a:r>
          </a:p>
          <a:p>
            <a:pPr marL="342900" indent="-342900">
              <a:buFontTx/>
              <a:buAutoNum type="arabicPeriod"/>
            </a:pPr>
            <a:r>
              <a:rPr lang="en-US" sz="1800">
                <a:latin typeface="Corbel" charset="0"/>
              </a:rPr>
              <a:t>Limited walking capability for several weeks</a:t>
            </a:r>
          </a:p>
          <a:p>
            <a:pPr marL="342900" indent="-342900">
              <a:buFontTx/>
              <a:buAutoNum type="arabicPeriod"/>
            </a:pPr>
            <a:r>
              <a:rPr lang="en-US" sz="1800">
                <a:solidFill>
                  <a:srgbClr val="FFFF00"/>
                </a:solidFill>
                <a:latin typeface="Corbel" charset="0"/>
              </a:rPr>
              <a:t>Scars</a:t>
            </a:r>
          </a:p>
          <a:p>
            <a:pPr marL="342900" indent="-342900">
              <a:buFontTx/>
              <a:buAutoNum type="arabicPeriod"/>
            </a:pPr>
            <a:r>
              <a:rPr lang="en-US" sz="1800">
                <a:solidFill>
                  <a:srgbClr val="FFFF00"/>
                </a:solidFill>
                <a:latin typeface="Corbel" charset="0"/>
              </a:rPr>
              <a:t>Small bulge at surgery sites</a:t>
            </a:r>
          </a:p>
        </p:txBody>
      </p:sp>
      <p:sp>
        <p:nvSpPr>
          <p:cNvPr id="8" name="Right Brace 7"/>
          <p:cNvSpPr/>
          <p:nvPr/>
        </p:nvSpPr>
        <p:spPr>
          <a:xfrm>
            <a:off x="5010150" y="3448050"/>
            <a:ext cx="836613" cy="1060450"/>
          </a:xfrm>
          <a:prstGeom prst="rightBrace">
            <a:avLst>
              <a:gd name="adj1" fmla="val 8333"/>
              <a:gd name="adj2" fmla="val 50000"/>
            </a:avLst>
          </a:prstGeom>
        </p:spPr>
        <p:style>
          <a:lnRef idx="2">
            <a:schemeClr val="accent1"/>
          </a:lnRef>
          <a:fillRef idx="0">
            <a:schemeClr val="accent1"/>
          </a:fillRef>
          <a:effectRef idx="1">
            <a:schemeClr val="accent1"/>
          </a:effectRef>
          <a:fontRef idx="minor">
            <a:schemeClr val="tx1"/>
          </a:fontRef>
        </p:style>
        <p:txBody>
          <a:bodyPr anchor="ctr"/>
          <a:lstStyle/>
          <a:p>
            <a:pPr algn="ctr" fontAlgn="auto">
              <a:spcBef>
                <a:spcPts val="0"/>
              </a:spcBef>
              <a:spcAft>
                <a:spcPts val="0"/>
              </a:spcAft>
              <a:defRPr/>
            </a:pPr>
            <a:endParaRPr lang="en-US" sz="1800"/>
          </a:p>
        </p:txBody>
      </p:sp>
      <p:sp>
        <p:nvSpPr>
          <p:cNvPr id="18437" name="TextBox 8"/>
          <p:cNvSpPr txBox="1">
            <a:spLocks noChangeArrowheads="1"/>
          </p:cNvSpPr>
          <p:nvPr/>
        </p:nvSpPr>
        <p:spPr bwMode="auto">
          <a:xfrm>
            <a:off x="5846763" y="3783013"/>
            <a:ext cx="2108200" cy="641350"/>
          </a:xfrm>
          <a:prstGeom prst="rect">
            <a:avLst/>
          </a:prstGeom>
          <a:noFill/>
          <a:ln w="9525">
            <a:noFill/>
            <a:miter lim="800000"/>
            <a:headEnd/>
            <a:tailEnd/>
          </a:ln>
        </p:spPr>
        <p:txBody>
          <a:bodyPr>
            <a:prstTxWarp prst="textNoShape">
              <a:avLst/>
            </a:prstTxWarp>
            <a:spAutoFit/>
          </a:bodyPr>
          <a:lstStyle/>
          <a:p>
            <a:r>
              <a:rPr lang="en-US" sz="1800" b="1">
                <a:latin typeface="Corbel" charset="0"/>
              </a:rPr>
              <a:t>These are almost always temporary</a:t>
            </a:r>
          </a:p>
        </p:txBody>
      </p:sp>
      <p:pic>
        <p:nvPicPr>
          <p:cNvPr id="7"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7954963" y="5778500"/>
            <a:ext cx="282575" cy="282575"/>
          </a:xfrm>
          <a:prstGeom prst="rect">
            <a:avLst/>
          </a:prstGeom>
          <a:noFill/>
          <a:ln w="9525">
            <a:noFill/>
            <a:miter lim="800000"/>
            <a:headEnd/>
            <a:tailEnd/>
          </a:ln>
        </p:spPr>
      </p:pic>
    </p:spTree>
  </p:cSld>
  <p:clrMapOvr>
    <a:masterClrMapping/>
  </p:clrMapOvr>
  <p:transition advTm="534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19458" name="Text Placeholder 4"/>
          <p:cNvSpPr>
            <a:spLocks noGrp="1"/>
          </p:cNvSpPr>
          <p:nvPr>
            <p:ph type="body" idx="1"/>
          </p:nvPr>
        </p:nvSpPr>
        <p:spPr>
          <a:xfrm>
            <a:off x="741363" y="1828800"/>
            <a:ext cx="8021637" cy="685800"/>
          </a:xfrm>
        </p:spPr>
        <p:txBody>
          <a:bodyPr/>
          <a:lstStyle/>
          <a:p>
            <a:pPr eaLnBrk="1" hangingPunct="1"/>
            <a:r>
              <a:rPr lang="en-US" smtClean="0"/>
              <a:t>Virtually all peripheral nerve surgery is ELECTIVE!</a:t>
            </a:r>
          </a:p>
        </p:txBody>
      </p:sp>
      <p:sp>
        <p:nvSpPr>
          <p:cNvPr id="19459" name="TextBox 5"/>
          <p:cNvSpPr txBox="1">
            <a:spLocks noChangeArrowheads="1"/>
          </p:cNvSpPr>
          <p:nvPr/>
        </p:nvSpPr>
        <p:spPr bwMode="auto">
          <a:xfrm>
            <a:off x="1019175" y="3224213"/>
            <a:ext cx="6432550" cy="641350"/>
          </a:xfrm>
          <a:prstGeom prst="rect">
            <a:avLst/>
          </a:prstGeom>
          <a:noFill/>
          <a:ln w="9525">
            <a:noFill/>
            <a:miter lim="800000"/>
            <a:headEnd/>
            <a:tailEnd/>
          </a:ln>
        </p:spPr>
        <p:txBody>
          <a:bodyPr>
            <a:prstTxWarp prst="textNoShape">
              <a:avLst/>
            </a:prstTxWarp>
            <a:spAutoFit/>
          </a:bodyPr>
          <a:lstStyle/>
          <a:p>
            <a:r>
              <a:rPr lang="en-US" sz="1800">
                <a:latin typeface="Corbel" charset="0"/>
              </a:rPr>
              <a:t>This means that you—THE PATIENT, must decide if the benefits of surgery outweigh the risks of the planned procedure(s).</a:t>
            </a:r>
          </a:p>
        </p:txBody>
      </p:sp>
      <p:pic>
        <p:nvPicPr>
          <p:cNvPr id="6" name="PowerPoint Temp">
            <a:hlinkClick r:id="" action="ppaction://media"/>
          </p:cNvPr>
          <p:cNvPicPr>
            <a:picLocks noRot="1" noChangeAspect="1"/>
          </p:cNvPicPr>
          <p:nvPr>
            <a:wavAudioFile r:embed="rId1" name="PowerPoint Temp"/>
          </p:nvPr>
        </p:nvPicPr>
        <p:blipFill>
          <a:blip r:embed="rId3"/>
          <a:srcRect/>
          <a:stretch>
            <a:fillRect/>
          </a:stretch>
        </p:blipFill>
        <p:spPr bwMode="auto">
          <a:xfrm>
            <a:off x="8716963" y="6430963"/>
            <a:ext cx="274637" cy="274637"/>
          </a:xfrm>
          <a:prstGeom prst="rect">
            <a:avLst/>
          </a:prstGeom>
          <a:noFill/>
          <a:ln w="9525">
            <a:noFill/>
            <a:miter lim="800000"/>
            <a:headEnd/>
            <a:tailEnd/>
          </a:ln>
        </p:spPr>
      </p:pic>
    </p:spTree>
  </p:cSld>
  <p:clrMapOvr>
    <a:masterClrMapping/>
  </p:clrMapOvr>
  <p:transition advTm="132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2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0482" name="Text Placeholder 4"/>
          <p:cNvSpPr>
            <a:spLocks noGrp="1"/>
          </p:cNvSpPr>
          <p:nvPr>
            <p:ph type="body" idx="1"/>
          </p:nvPr>
        </p:nvSpPr>
        <p:spPr>
          <a:xfrm>
            <a:off x="741363" y="1828800"/>
            <a:ext cx="8021637" cy="685800"/>
          </a:xfrm>
        </p:spPr>
        <p:txBody>
          <a:bodyPr/>
          <a:lstStyle/>
          <a:p>
            <a:pPr eaLnBrk="1" hangingPunct="1"/>
            <a:r>
              <a:rPr lang="en-US" smtClean="0"/>
              <a:t>Virtually all peripheral nerve surgery is ELECTIVE!</a:t>
            </a:r>
          </a:p>
        </p:txBody>
      </p:sp>
      <p:sp>
        <p:nvSpPr>
          <p:cNvPr id="7" name="TextBox 6"/>
          <p:cNvSpPr txBox="1"/>
          <p:nvPr/>
        </p:nvSpPr>
        <p:spPr>
          <a:xfrm>
            <a:off x="447675" y="4257675"/>
            <a:ext cx="4046538" cy="1555750"/>
          </a:xfrm>
          <a:prstGeom prst="rect">
            <a:avLst/>
          </a:prstGeom>
          <a:noFill/>
        </p:spPr>
        <p:txBody>
          <a:bodyPr>
            <a:spAutoFit/>
          </a:bodyPr>
          <a:lstStyle/>
          <a:p>
            <a:pPr fontAlgn="auto">
              <a:spcBef>
                <a:spcPts val="0"/>
              </a:spcBef>
              <a:spcAft>
                <a:spcPts val="0"/>
              </a:spcAft>
              <a:defRPr/>
            </a:pPr>
            <a:r>
              <a:rPr lang="en-US" b="1" dirty="0">
                <a:solidFill>
                  <a:srgbClr val="FFFF00"/>
                </a:solidFill>
                <a:latin typeface="+mn-lt"/>
                <a:ea typeface="+mn-ea"/>
                <a:cs typeface="+mn-cs"/>
              </a:rPr>
              <a:t>Conservative Treatments:</a:t>
            </a:r>
          </a:p>
          <a:p>
            <a:pPr marL="342900" indent="-342900" fontAlgn="auto">
              <a:spcBef>
                <a:spcPts val="0"/>
              </a:spcBef>
              <a:spcAft>
                <a:spcPts val="0"/>
              </a:spcAft>
              <a:buFontTx/>
              <a:buAutoNum type="arabicPeriod"/>
              <a:defRPr/>
            </a:pPr>
            <a:r>
              <a:rPr lang="en-US" sz="1800" b="1" dirty="0">
                <a:latin typeface="+mn-lt"/>
                <a:ea typeface="+mn-ea"/>
                <a:cs typeface="+mn-cs"/>
              </a:rPr>
              <a:t>Steroid Injections</a:t>
            </a:r>
          </a:p>
          <a:p>
            <a:pPr marL="342900" indent="-342900" fontAlgn="auto">
              <a:spcBef>
                <a:spcPts val="0"/>
              </a:spcBef>
              <a:spcAft>
                <a:spcPts val="0"/>
              </a:spcAft>
              <a:buFontTx/>
              <a:buAutoNum type="arabicPeriod"/>
              <a:defRPr/>
            </a:pPr>
            <a:r>
              <a:rPr lang="en-US" sz="1800" b="1" dirty="0">
                <a:latin typeface="+mn-lt"/>
                <a:ea typeface="+mn-ea"/>
                <a:cs typeface="+mn-cs"/>
              </a:rPr>
              <a:t>Orthotics</a:t>
            </a:r>
          </a:p>
          <a:p>
            <a:pPr marL="342900" indent="-342900" fontAlgn="auto">
              <a:spcBef>
                <a:spcPts val="0"/>
              </a:spcBef>
              <a:spcAft>
                <a:spcPts val="0"/>
              </a:spcAft>
              <a:buFontTx/>
              <a:buAutoNum type="arabicPeriod"/>
              <a:defRPr/>
            </a:pPr>
            <a:r>
              <a:rPr lang="en-US" sz="1800" b="1" dirty="0">
                <a:latin typeface="+mn-lt"/>
                <a:ea typeface="+mn-ea"/>
                <a:cs typeface="+mn-cs"/>
              </a:rPr>
              <a:t>Shoe modifications</a:t>
            </a:r>
          </a:p>
          <a:p>
            <a:pPr marL="342900" indent="-342900" fontAlgn="auto">
              <a:spcBef>
                <a:spcPts val="0"/>
              </a:spcBef>
              <a:spcAft>
                <a:spcPts val="0"/>
              </a:spcAft>
              <a:buFontTx/>
              <a:buAutoNum type="arabicPeriod"/>
              <a:defRPr/>
            </a:pPr>
            <a:r>
              <a:rPr lang="en-US" sz="1800" b="1" dirty="0">
                <a:latin typeface="+mn-lt"/>
                <a:ea typeface="+mn-ea"/>
                <a:cs typeface="+mn-cs"/>
              </a:rPr>
              <a:t>Physical Therapy</a:t>
            </a:r>
          </a:p>
        </p:txBody>
      </p:sp>
      <p:sp>
        <p:nvSpPr>
          <p:cNvPr id="8" name="Bevel 7"/>
          <p:cNvSpPr/>
          <p:nvPr/>
        </p:nvSpPr>
        <p:spPr>
          <a:xfrm>
            <a:off x="195263" y="4019550"/>
            <a:ext cx="4535487" cy="2233613"/>
          </a:xfrm>
          <a:prstGeom prst="bevel">
            <a:avLst/>
          </a:prstGeom>
          <a:gradFill flip="none" rotWithShape="1">
            <a:gsLst>
              <a:gs pos="0">
                <a:schemeClr val="accent1">
                  <a:shade val="47500"/>
                  <a:satMod val="137000"/>
                  <a:alpha val="35000"/>
                </a:schemeClr>
              </a:gs>
              <a:gs pos="55000">
                <a:schemeClr val="accent1">
                  <a:shade val="69000"/>
                  <a:satMod val="137000"/>
                  <a:alpha val="35000"/>
                </a:schemeClr>
              </a:gs>
              <a:gs pos="100000">
                <a:schemeClr val="accent1">
                  <a:shade val="98000"/>
                  <a:satMod val="137000"/>
                  <a:alpha val="35000"/>
                </a:schemeClr>
              </a:gs>
            </a:gsLst>
            <a:lin ang="16200000" scaled="0"/>
            <a:tileRect/>
          </a:gradFill>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cxnSp>
        <p:nvCxnSpPr>
          <p:cNvPr id="10" name="Straight Arrow Connector 9"/>
          <p:cNvCxnSpPr/>
          <p:nvPr/>
        </p:nvCxnSpPr>
        <p:spPr>
          <a:xfrm flipV="1">
            <a:off x="4730750" y="3544888"/>
            <a:ext cx="1060450" cy="47466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flipV="1">
            <a:off x="4730750" y="5778500"/>
            <a:ext cx="1060450" cy="47466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0487" name="TextBox 11"/>
          <p:cNvSpPr txBox="1">
            <a:spLocks noChangeArrowheads="1"/>
          </p:cNvSpPr>
          <p:nvPr/>
        </p:nvSpPr>
        <p:spPr bwMode="auto">
          <a:xfrm>
            <a:off x="5791200" y="3095625"/>
            <a:ext cx="2386013" cy="915988"/>
          </a:xfrm>
          <a:prstGeom prst="rect">
            <a:avLst/>
          </a:prstGeom>
          <a:noFill/>
          <a:ln w="9525">
            <a:noFill/>
            <a:miter lim="800000"/>
            <a:headEnd/>
            <a:tailEnd/>
          </a:ln>
        </p:spPr>
        <p:txBody>
          <a:bodyPr>
            <a:prstTxWarp prst="textNoShape">
              <a:avLst/>
            </a:prstTxWarp>
            <a:spAutoFit/>
          </a:bodyPr>
          <a:lstStyle/>
          <a:p>
            <a:r>
              <a:rPr lang="en-US" sz="1800">
                <a:latin typeface="Corbel" charset="0"/>
              </a:rPr>
              <a:t>May be very beneficial in situations where the nerve is already injured</a:t>
            </a:r>
          </a:p>
        </p:txBody>
      </p:sp>
      <p:sp>
        <p:nvSpPr>
          <p:cNvPr id="20488" name="TextBox 12"/>
          <p:cNvSpPr txBox="1">
            <a:spLocks noChangeArrowheads="1"/>
          </p:cNvSpPr>
          <p:nvPr/>
        </p:nvSpPr>
        <p:spPr bwMode="auto">
          <a:xfrm>
            <a:off x="5791200" y="4811713"/>
            <a:ext cx="2386013" cy="1558925"/>
          </a:xfrm>
          <a:prstGeom prst="rect">
            <a:avLst/>
          </a:prstGeom>
          <a:noFill/>
          <a:ln w="9525">
            <a:noFill/>
            <a:miter lim="800000"/>
            <a:headEnd/>
            <a:tailEnd/>
          </a:ln>
        </p:spPr>
        <p:txBody>
          <a:bodyPr>
            <a:prstTxWarp prst="textNoShape">
              <a:avLst/>
            </a:prstTxWarp>
            <a:spAutoFit/>
          </a:bodyPr>
          <a:lstStyle/>
          <a:p>
            <a:r>
              <a:rPr lang="en-US" sz="1600">
                <a:latin typeface="Corbel" charset="0"/>
              </a:rPr>
              <a:t>May actually decrease the potential outcome in cases where the nerve is already compressed and decompression surgery is required</a:t>
            </a:r>
          </a:p>
        </p:txBody>
      </p:sp>
      <p:sp>
        <p:nvSpPr>
          <p:cNvPr id="14" name="Rectangle 13"/>
          <p:cNvSpPr/>
          <p:nvPr/>
        </p:nvSpPr>
        <p:spPr>
          <a:xfrm>
            <a:off x="5791200" y="3095625"/>
            <a:ext cx="2386013" cy="923925"/>
          </a:xfrm>
          <a:prstGeom prst="rect">
            <a:avLst/>
          </a:prstGeom>
          <a:solidFill>
            <a:schemeClr val="tx1">
              <a:alpha val="38000"/>
            </a:schemeClr>
          </a:solidFill>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15" name="Rectangle 14"/>
          <p:cNvSpPr/>
          <p:nvPr/>
        </p:nvSpPr>
        <p:spPr>
          <a:xfrm>
            <a:off x="5791200" y="4811713"/>
            <a:ext cx="2386013" cy="1570037"/>
          </a:xfrm>
          <a:prstGeom prst="rect">
            <a:avLst/>
          </a:prstGeom>
          <a:gradFill flip="none" rotWithShape="1">
            <a:gsLst>
              <a:gs pos="0">
                <a:schemeClr val="accent1">
                  <a:shade val="47500"/>
                  <a:satMod val="137000"/>
                  <a:alpha val="32000"/>
                </a:schemeClr>
              </a:gs>
              <a:gs pos="55000">
                <a:schemeClr val="accent1">
                  <a:shade val="69000"/>
                  <a:satMod val="137000"/>
                  <a:alpha val="32000"/>
                </a:schemeClr>
              </a:gs>
              <a:gs pos="100000">
                <a:schemeClr val="accent1">
                  <a:shade val="98000"/>
                  <a:satMod val="137000"/>
                  <a:alpha val="32000"/>
                </a:schemeClr>
              </a:gs>
            </a:gsLst>
            <a:lin ang="16200000" scaled="0"/>
            <a:tileRect/>
          </a:gradFill>
          <a:ln>
            <a:solidFill>
              <a:schemeClr val="accent1">
                <a:shade val="95000"/>
                <a:satMod val="105000"/>
              </a:schemeClr>
            </a:solid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pic>
        <p:nvPicPr>
          <p:cNvPr id="12"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8480425" y="6099175"/>
            <a:ext cx="282575" cy="282575"/>
          </a:xfrm>
          <a:prstGeom prst="rect">
            <a:avLst/>
          </a:prstGeom>
          <a:noFill/>
          <a:ln w="9525">
            <a:noFill/>
            <a:miter lim="800000"/>
            <a:headEnd/>
            <a:tailEnd/>
          </a:ln>
        </p:spPr>
      </p:pic>
    </p:spTree>
  </p:cSld>
  <p:clrMapOvr>
    <a:masterClrMapping/>
  </p:clrMapOvr>
  <p:transition advTm="334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1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1506" name="Text Placeholder 4"/>
          <p:cNvSpPr>
            <a:spLocks noGrp="1"/>
          </p:cNvSpPr>
          <p:nvPr>
            <p:ph type="body" idx="1"/>
          </p:nvPr>
        </p:nvSpPr>
        <p:spPr>
          <a:xfrm>
            <a:off x="741363" y="1828800"/>
            <a:ext cx="8021637" cy="685800"/>
          </a:xfrm>
        </p:spPr>
        <p:txBody>
          <a:bodyPr/>
          <a:lstStyle/>
          <a:p>
            <a:pPr eaLnBrk="1" hangingPunct="1"/>
            <a:r>
              <a:rPr lang="en-US" smtClean="0"/>
              <a:t>What is an “INFORMED CONSENT”</a:t>
            </a:r>
          </a:p>
        </p:txBody>
      </p:sp>
      <p:sp>
        <p:nvSpPr>
          <p:cNvPr id="21507" name="TextBox 5"/>
          <p:cNvSpPr txBox="1">
            <a:spLocks noChangeArrowheads="1"/>
          </p:cNvSpPr>
          <p:nvPr/>
        </p:nvSpPr>
        <p:spPr bwMode="auto">
          <a:xfrm>
            <a:off x="1019175" y="3224213"/>
            <a:ext cx="6432550" cy="1190625"/>
          </a:xfrm>
          <a:prstGeom prst="rect">
            <a:avLst/>
          </a:prstGeom>
          <a:noFill/>
          <a:ln w="9525">
            <a:noFill/>
            <a:miter lim="800000"/>
            <a:headEnd/>
            <a:tailEnd/>
          </a:ln>
        </p:spPr>
        <p:txBody>
          <a:bodyPr>
            <a:prstTxWarp prst="textNoShape">
              <a:avLst/>
            </a:prstTxWarp>
            <a:spAutoFit/>
          </a:bodyPr>
          <a:lstStyle/>
          <a:p>
            <a:r>
              <a:rPr lang="en-US" sz="1800">
                <a:latin typeface="Corbel" charset="0"/>
              </a:rPr>
              <a:t>An “INFORMED CONSENT” means that you as a patient have been educated and understand what is going to take place before, during, and after the surgery which is planned and are aware of the potential risks of surgery.</a:t>
            </a:r>
          </a:p>
        </p:txBody>
      </p:sp>
      <p:sp>
        <p:nvSpPr>
          <p:cNvPr id="21508" name="TextBox 6"/>
          <p:cNvSpPr txBox="1">
            <a:spLocks noChangeArrowheads="1"/>
          </p:cNvSpPr>
          <p:nvPr/>
        </p:nvSpPr>
        <p:spPr bwMode="auto">
          <a:xfrm>
            <a:off x="1019175" y="5080000"/>
            <a:ext cx="6991350" cy="641350"/>
          </a:xfrm>
          <a:prstGeom prst="rect">
            <a:avLst/>
          </a:prstGeom>
          <a:noFill/>
          <a:ln w="9525">
            <a:noFill/>
            <a:miter lim="800000"/>
            <a:headEnd/>
            <a:tailEnd/>
          </a:ln>
        </p:spPr>
        <p:txBody>
          <a:bodyPr>
            <a:prstTxWarp prst="textNoShape">
              <a:avLst/>
            </a:prstTxWarp>
            <a:spAutoFit/>
          </a:bodyPr>
          <a:lstStyle/>
          <a:p>
            <a:r>
              <a:rPr lang="en-US" sz="1800" b="1">
                <a:solidFill>
                  <a:srgbClr val="00FFF3"/>
                </a:solidFill>
                <a:latin typeface="Corbel" charset="0"/>
              </a:rPr>
              <a:t>Realistic expectations by the patient increase the success of the surgery!</a:t>
            </a:r>
          </a:p>
        </p:txBody>
      </p:sp>
      <p:pic>
        <p:nvPicPr>
          <p:cNvPr id="6"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242300" y="5943600"/>
            <a:ext cx="282575" cy="282575"/>
          </a:xfrm>
          <a:prstGeom prst="rect">
            <a:avLst/>
          </a:prstGeom>
          <a:noFill/>
          <a:ln w="9525">
            <a:noFill/>
            <a:miter lim="800000"/>
            <a:headEnd/>
            <a:tailEnd/>
          </a:ln>
        </p:spPr>
      </p:pic>
    </p:spTree>
    <p:custDataLst>
      <p:tags r:id="rId1"/>
    </p:custDataLst>
  </p:cSld>
  <p:clrMapOvr>
    <a:masterClrMapping/>
  </p:clrMapOvr>
  <p:transition advTm="226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2530" name="Text Placeholder 4"/>
          <p:cNvSpPr>
            <a:spLocks noGrp="1"/>
          </p:cNvSpPr>
          <p:nvPr>
            <p:ph type="body" idx="1"/>
          </p:nvPr>
        </p:nvSpPr>
        <p:spPr>
          <a:xfrm>
            <a:off x="741363" y="1828800"/>
            <a:ext cx="8021637" cy="685800"/>
          </a:xfrm>
        </p:spPr>
        <p:txBody>
          <a:bodyPr/>
          <a:lstStyle/>
          <a:p>
            <a:pPr eaLnBrk="1" hangingPunct="1"/>
            <a:r>
              <a:rPr lang="en-US" smtClean="0"/>
              <a:t>What is an “INFORMED CONSENT”</a:t>
            </a:r>
          </a:p>
        </p:txBody>
      </p:sp>
      <p:sp>
        <p:nvSpPr>
          <p:cNvPr id="22531" name="TextBox 5"/>
          <p:cNvSpPr txBox="1">
            <a:spLocks noChangeArrowheads="1"/>
          </p:cNvSpPr>
          <p:nvPr/>
        </p:nvSpPr>
        <p:spPr bwMode="auto">
          <a:xfrm>
            <a:off x="1019175" y="3224213"/>
            <a:ext cx="6432550" cy="641350"/>
          </a:xfrm>
          <a:prstGeom prst="rect">
            <a:avLst/>
          </a:prstGeom>
          <a:noFill/>
          <a:ln w="9525">
            <a:noFill/>
            <a:miter lim="800000"/>
            <a:headEnd/>
            <a:tailEnd/>
          </a:ln>
        </p:spPr>
        <p:txBody>
          <a:bodyPr>
            <a:prstTxWarp prst="textNoShape">
              <a:avLst/>
            </a:prstTxWarp>
            <a:spAutoFit/>
          </a:bodyPr>
          <a:lstStyle/>
          <a:p>
            <a:r>
              <a:rPr lang="en-US" sz="1800">
                <a:latin typeface="Corbel" charset="0"/>
              </a:rPr>
              <a:t>An “INFORMED CONSENT”  also means that you understand that there may be ALTERNATIVES to having the planned procedure(s)</a:t>
            </a:r>
          </a:p>
        </p:txBody>
      </p:sp>
      <p:sp>
        <p:nvSpPr>
          <p:cNvPr id="22532" name="TextBox 6"/>
          <p:cNvSpPr txBox="1">
            <a:spLocks noChangeArrowheads="1"/>
          </p:cNvSpPr>
          <p:nvPr/>
        </p:nvSpPr>
        <p:spPr bwMode="auto">
          <a:xfrm>
            <a:off x="1019175" y="5080000"/>
            <a:ext cx="6991350" cy="641350"/>
          </a:xfrm>
          <a:prstGeom prst="rect">
            <a:avLst/>
          </a:prstGeom>
          <a:noFill/>
          <a:ln w="9525">
            <a:noFill/>
            <a:miter lim="800000"/>
            <a:headEnd/>
            <a:tailEnd/>
          </a:ln>
        </p:spPr>
        <p:txBody>
          <a:bodyPr>
            <a:prstTxWarp prst="textNoShape">
              <a:avLst/>
            </a:prstTxWarp>
            <a:spAutoFit/>
          </a:bodyPr>
          <a:lstStyle/>
          <a:p>
            <a:r>
              <a:rPr lang="en-US" sz="1800" b="1">
                <a:solidFill>
                  <a:srgbClr val="00FFF3"/>
                </a:solidFill>
                <a:latin typeface="Corbel" charset="0"/>
              </a:rPr>
              <a:t>Realistic expectations by the patient increase the success of the surgery!</a:t>
            </a:r>
          </a:p>
        </p:txBody>
      </p:sp>
      <p:pic>
        <p:nvPicPr>
          <p:cNvPr id="6"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010525" y="5902325"/>
            <a:ext cx="282575" cy="282575"/>
          </a:xfrm>
          <a:prstGeom prst="rect">
            <a:avLst/>
          </a:prstGeom>
          <a:noFill/>
          <a:ln w="9525">
            <a:noFill/>
            <a:miter lim="800000"/>
            <a:headEnd/>
            <a:tailEnd/>
          </a:ln>
        </p:spPr>
      </p:pic>
    </p:spTree>
    <p:custDataLst>
      <p:tags r:id="rId1"/>
    </p:custDataLst>
  </p:cSld>
  <p:clrMapOvr>
    <a:masterClrMapping/>
  </p:clrMapOvr>
  <p:transition advTm="161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5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3554" name="Text Placeholder 2"/>
          <p:cNvSpPr>
            <a:spLocks noGrp="1"/>
          </p:cNvSpPr>
          <p:nvPr>
            <p:ph type="body" idx="1"/>
          </p:nvPr>
        </p:nvSpPr>
        <p:spPr>
          <a:xfrm>
            <a:off x="741363" y="1828800"/>
            <a:ext cx="8021637" cy="685800"/>
          </a:xfrm>
        </p:spPr>
        <p:txBody>
          <a:bodyPr/>
          <a:lstStyle/>
          <a:p>
            <a:pPr eaLnBrk="1" hangingPunct="1"/>
            <a:r>
              <a:rPr lang="en-US" smtClean="0"/>
              <a:t>ALTERNATIVES to peripheral nerve surgery may include:</a:t>
            </a:r>
          </a:p>
        </p:txBody>
      </p:sp>
      <p:sp>
        <p:nvSpPr>
          <p:cNvPr id="23555" name="TextBox 3"/>
          <p:cNvSpPr txBox="1">
            <a:spLocks noChangeArrowheads="1"/>
          </p:cNvSpPr>
          <p:nvPr/>
        </p:nvSpPr>
        <p:spPr bwMode="auto">
          <a:xfrm>
            <a:off x="1130300" y="2973388"/>
            <a:ext cx="5260975" cy="2289175"/>
          </a:xfrm>
          <a:prstGeom prst="rect">
            <a:avLst/>
          </a:prstGeom>
          <a:noFill/>
          <a:ln w="9525">
            <a:noFill/>
            <a:miter lim="800000"/>
            <a:headEnd/>
            <a:tailEnd/>
          </a:ln>
        </p:spPr>
        <p:txBody>
          <a:bodyPr>
            <a:prstTxWarp prst="textNoShape">
              <a:avLst/>
            </a:prstTxWarp>
            <a:spAutoFit/>
          </a:bodyPr>
          <a:lstStyle/>
          <a:p>
            <a:pPr marL="342900" indent="-342900">
              <a:buFontTx/>
              <a:buAutoNum type="arabicPeriod"/>
            </a:pPr>
            <a:r>
              <a:rPr lang="en-US" sz="1800">
                <a:latin typeface="Corbel" charset="0"/>
              </a:rPr>
              <a:t>Doing nothing and learn to live with the present condition</a:t>
            </a:r>
          </a:p>
          <a:p>
            <a:pPr marL="342900" indent="-342900">
              <a:buFontTx/>
              <a:buAutoNum type="arabicPeriod"/>
            </a:pPr>
            <a:r>
              <a:rPr lang="en-US" sz="1800">
                <a:latin typeface="Corbel" charset="0"/>
              </a:rPr>
              <a:t>Desensitization, deep scar massage, psychological/psychiatric consultation</a:t>
            </a:r>
          </a:p>
          <a:p>
            <a:pPr marL="342900" indent="-342900">
              <a:buFontTx/>
              <a:buAutoNum type="arabicPeriod"/>
            </a:pPr>
            <a:r>
              <a:rPr lang="en-US" sz="1800">
                <a:latin typeface="Corbel" charset="0"/>
              </a:rPr>
              <a:t>Pharmacological treatment with neuromodulating drugs like Lyrica, Neurontin, or drugs such as Cymbalta, Xoloft, or Desiprimine</a:t>
            </a:r>
          </a:p>
          <a:p>
            <a:pPr marL="342900" indent="-342900">
              <a:buFontTx/>
              <a:buAutoNum type="arabicPeriod"/>
            </a:pPr>
            <a:r>
              <a:rPr lang="en-US" sz="1800">
                <a:latin typeface="Corbel" charset="0"/>
              </a:rPr>
              <a:t>Referral to pain management/sleep specialist</a:t>
            </a:r>
          </a:p>
        </p:txBody>
      </p:sp>
      <p:sp>
        <p:nvSpPr>
          <p:cNvPr id="23556" name="TextBox 4"/>
          <p:cNvSpPr txBox="1">
            <a:spLocks noChangeArrowheads="1"/>
          </p:cNvSpPr>
          <p:nvPr/>
        </p:nvSpPr>
        <p:spPr bwMode="auto">
          <a:xfrm>
            <a:off x="1130300" y="5657850"/>
            <a:ext cx="6321425" cy="1190625"/>
          </a:xfrm>
          <a:prstGeom prst="rect">
            <a:avLst/>
          </a:prstGeom>
          <a:noFill/>
          <a:ln w="9525">
            <a:noFill/>
            <a:miter lim="800000"/>
            <a:headEnd/>
            <a:tailEnd/>
          </a:ln>
        </p:spPr>
        <p:txBody>
          <a:bodyPr>
            <a:prstTxWarp prst="textNoShape">
              <a:avLst/>
            </a:prstTxWarp>
            <a:spAutoFit/>
          </a:bodyPr>
          <a:lstStyle/>
          <a:p>
            <a:r>
              <a:rPr lang="en-US" sz="1800">
                <a:solidFill>
                  <a:srgbClr val="00FFF3"/>
                </a:solidFill>
                <a:latin typeface="Corbel" charset="0"/>
              </a:rPr>
              <a:t>Frequently most surgeons will recommend continuing on with pharmacological treatment concurrently with surgery, and for those patients with chronic pain a combination of all these can be recommended.</a:t>
            </a:r>
          </a:p>
        </p:txBody>
      </p:sp>
      <p:pic>
        <p:nvPicPr>
          <p:cNvPr id="7"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131175" y="5840413"/>
            <a:ext cx="282575" cy="282575"/>
          </a:xfrm>
          <a:prstGeom prst="rect">
            <a:avLst/>
          </a:prstGeom>
          <a:noFill/>
          <a:ln w="9525">
            <a:noFill/>
            <a:miter lim="800000"/>
            <a:headEnd/>
            <a:tailEnd/>
          </a:ln>
        </p:spPr>
      </p:pic>
    </p:spTree>
    <p:custDataLst>
      <p:tags r:id="rId1"/>
    </p:custDataLst>
  </p:cSld>
  <p:clrMapOvr>
    <a:masterClrMapping/>
  </p:clrMapOvr>
  <p:transition advTm="321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5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4578" name="Text Placeholder 2"/>
          <p:cNvSpPr>
            <a:spLocks noGrp="1"/>
          </p:cNvSpPr>
          <p:nvPr>
            <p:ph type="body" idx="1"/>
          </p:nvPr>
        </p:nvSpPr>
        <p:spPr>
          <a:xfrm>
            <a:off x="741363" y="1828800"/>
            <a:ext cx="8021637" cy="685800"/>
          </a:xfrm>
        </p:spPr>
        <p:txBody>
          <a:bodyPr/>
          <a:lstStyle/>
          <a:p>
            <a:pPr eaLnBrk="1" hangingPunct="1"/>
            <a:r>
              <a:rPr lang="en-US" smtClean="0"/>
              <a:t>General Types of Surgery:</a:t>
            </a:r>
          </a:p>
        </p:txBody>
      </p:sp>
      <p:sp>
        <p:nvSpPr>
          <p:cNvPr id="24579" name="TextBox 4"/>
          <p:cNvSpPr txBox="1">
            <a:spLocks noChangeArrowheads="1"/>
          </p:cNvSpPr>
          <p:nvPr/>
        </p:nvSpPr>
        <p:spPr bwMode="auto">
          <a:xfrm>
            <a:off x="741363" y="4214813"/>
            <a:ext cx="3548062" cy="822325"/>
          </a:xfrm>
          <a:prstGeom prst="rect">
            <a:avLst/>
          </a:prstGeom>
          <a:noFill/>
          <a:ln w="9525">
            <a:noFill/>
            <a:miter lim="800000"/>
            <a:headEnd/>
            <a:tailEnd/>
          </a:ln>
        </p:spPr>
        <p:txBody>
          <a:bodyPr>
            <a:prstTxWarp prst="textNoShape">
              <a:avLst/>
            </a:prstTxWarp>
            <a:spAutoFit/>
          </a:bodyPr>
          <a:lstStyle/>
          <a:p>
            <a:r>
              <a:rPr lang="en-US" b="1">
                <a:solidFill>
                  <a:srgbClr val="FF6600"/>
                </a:solidFill>
                <a:latin typeface="Corbel" charset="0"/>
              </a:rPr>
              <a:t>Decompression</a:t>
            </a:r>
          </a:p>
          <a:p>
            <a:r>
              <a:rPr lang="en-US" b="1">
                <a:solidFill>
                  <a:srgbClr val="FF6600"/>
                </a:solidFill>
                <a:latin typeface="Corbel" charset="0"/>
              </a:rPr>
              <a:t>“Neurolysis”</a:t>
            </a:r>
          </a:p>
        </p:txBody>
      </p:sp>
      <p:sp>
        <p:nvSpPr>
          <p:cNvPr id="24580" name="TextBox 5"/>
          <p:cNvSpPr txBox="1">
            <a:spLocks noChangeArrowheads="1"/>
          </p:cNvSpPr>
          <p:nvPr/>
        </p:nvSpPr>
        <p:spPr bwMode="auto">
          <a:xfrm>
            <a:off x="3516313" y="4214813"/>
            <a:ext cx="5027612" cy="822325"/>
          </a:xfrm>
          <a:prstGeom prst="rect">
            <a:avLst/>
          </a:prstGeom>
          <a:noFill/>
          <a:ln w="9525">
            <a:noFill/>
            <a:miter lim="800000"/>
            <a:headEnd/>
            <a:tailEnd/>
          </a:ln>
        </p:spPr>
        <p:txBody>
          <a:bodyPr>
            <a:prstTxWarp prst="textNoShape">
              <a:avLst/>
            </a:prstTxWarp>
            <a:spAutoFit/>
          </a:bodyPr>
          <a:lstStyle/>
          <a:p>
            <a:r>
              <a:rPr lang="en-US" b="1">
                <a:solidFill>
                  <a:srgbClr val="FF6600"/>
                </a:solidFill>
                <a:latin typeface="Corbel" charset="0"/>
              </a:rPr>
              <a:t>Denervation</a:t>
            </a:r>
          </a:p>
          <a:p>
            <a:r>
              <a:rPr lang="en-US" b="1">
                <a:solidFill>
                  <a:srgbClr val="FF6600"/>
                </a:solidFill>
                <a:latin typeface="Corbel" charset="0"/>
              </a:rPr>
              <a:t>Removal or Destruction of the Nerve</a:t>
            </a:r>
          </a:p>
        </p:txBody>
      </p:sp>
      <p:sp>
        <p:nvSpPr>
          <p:cNvPr id="7" name="Bevel 6"/>
          <p:cNvSpPr/>
          <p:nvPr/>
        </p:nvSpPr>
        <p:spPr>
          <a:xfrm>
            <a:off x="474663" y="4033838"/>
            <a:ext cx="2595562" cy="1354137"/>
          </a:xfrm>
          <a:prstGeom prst="bevel">
            <a:avLst/>
          </a:prstGeom>
          <a:gradFill flip="none" rotWithShape="1">
            <a:gsLst>
              <a:gs pos="0">
                <a:schemeClr val="accent1">
                  <a:shade val="47500"/>
                  <a:satMod val="137000"/>
                  <a:alpha val="24000"/>
                </a:schemeClr>
              </a:gs>
              <a:gs pos="55000">
                <a:schemeClr val="accent1">
                  <a:shade val="69000"/>
                  <a:satMod val="137000"/>
                  <a:alpha val="24000"/>
                </a:schemeClr>
              </a:gs>
              <a:gs pos="100000">
                <a:schemeClr val="accent1">
                  <a:shade val="98000"/>
                  <a:satMod val="137000"/>
                  <a:alpha val="24000"/>
                </a:schemeClr>
              </a:gs>
            </a:gsLst>
            <a:lin ang="162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8" name="Bevel 7"/>
          <p:cNvSpPr/>
          <p:nvPr/>
        </p:nvSpPr>
        <p:spPr>
          <a:xfrm>
            <a:off x="3070225" y="4033838"/>
            <a:ext cx="5692775" cy="1354137"/>
          </a:xfrm>
          <a:prstGeom prst="bevel">
            <a:avLst/>
          </a:prstGeom>
          <a:gradFill flip="none" rotWithShape="1">
            <a:gsLst>
              <a:gs pos="0">
                <a:schemeClr val="accent1">
                  <a:shade val="47500"/>
                  <a:satMod val="137000"/>
                  <a:alpha val="24000"/>
                </a:schemeClr>
              </a:gs>
              <a:gs pos="55000">
                <a:schemeClr val="accent1">
                  <a:shade val="69000"/>
                  <a:satMod val="137000"/>
                  <a:alpha val="24000"/>
                </a:schemeClr>
              </a:gs>
              <a:gs pos="100000">
                <a:schemeClr val="accent1">
                  <a:shade val="98000"/>
                  <a:satMod val="137000"/>
                  <a:alpha val="24000"/>
                </a:schemeClr>
              </a:gs>
            </a:gsLst>
            <a:lin ang="162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pic>
        <p:nvPicPr>
          <p:cNvPr id="9"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261350" y="6199188"/>
            <a:ext cx="282575" cy="282575"/>
          </a:xfrm>
          <a:prstGeom prst="rect">
            <a:avLst/>
          </a:prstGeom>
          <a:noFill/>
          <a:ln w="9525">
            <a:noFill/>
            <a:miter lim="800000"/>
            <a:headEnd/>
            <a:tailEnd/>
          </a:ln>
        </p:spPr>
      </p:pic>
    </p:spTree>
    <p:custDataLst>
      <p:tags r:id="rId1"/>
    </p:custDataLst>
  </p:cSld>
  <p:clrMapOvr>
    <a:masterClrMapping/>
  </p:clrMapOvr>
  <p:transition advTm="162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1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5602" name="Text Placeholder 2"/>
          <p:cNvSpPr>
            <a:spLocks noGrp="1"/>
          </p:cNvSpPr>
          <p:nvPr>
            <p:ph type="body" idx="1"/>
          </p:nvPr>
        </p:nvSpPr>
        <p:spPr>
          <a:xfrm>
            <a:off x="741363" y="1828800"/>
            <a:ext cx="8021637" cy="685800"/>
          </a:xfrm>
        </p:spPr>
        <p:txBody>
          <a:bodyPr/>
          <a:lstStyle/>
          <a:p>
            <a:pPr eaLnBrk="1" hangingPunct="1"/>
            <a:r>
              <a:rPr lang="en-US" smtClean="0"/>
              <a:t>General Types of Surgery:</a:t>
            </a:r>
          </a:p>
        </p:txBody>
      </p:sp>
      <p:sp>
        <p:nvSpPr>
          <p:cNvPr id="25603" name="TextBox 4"/>
          <p:cNvSpPr txBox="1">
            <a:spLocks noChangeArrowheads="1"/>
          </p:cNvSpPr>
          <p:nvPr/>
        </p:nvSpPr>
        <p:spPr bwMode="auto">
          <a:xfrm>
            <a:off x="741363" y="4214813"/>
            <a:ext cx="3548062" cy="822325"/>
          </a:xfrm>
          <a:prstGeom prst="rect">
            <a:avLst/>
          </a:prstGeom>
          <a:noFill/>
          <a:ln w="9525">
            <a:noFill/>
            <a:miter lim="800000"/>
            <a:headEnd/>
            <a:tailEnd/>
          </a:ln>
        </p:spPr>
        <p:txBody>
          <a:bodyPr>
            <a:prstTxWarp prst="textNoShape">
              <a:avLst/>
            </a:prstTxWarp>
            <a:spAutoFit/>
          </a:bodyPr>
          <a:lstStyle/>
          <a:p>
            <a:r>
              <a:rPr lang="en-US" b="1">
                <a:solidFill>
                  <a:srgbClr val="FF6600"/>
                </a:solidFill>
                <a:latin typeface="Corbel" charset="0"/>
              </a:rPr>
              <a:t>Decompression</a:t>
            </a:r>
          </a:p>
          <a:p>
            <a:r>
              <a:rPr lang="en-US" b="1">
                <a:solidFill>
                  <a:srgbClr val="FF6600"/>
                </a:solidFill>
                <a:latin typeface="Corbel" charset="0"/>
              </a:rPr>
              <a:t>“Neurolysis”</a:t>
            </a:r>
          </a:p>
        </p:txBody>
      </p:sp>
      <p:sp>
        <p:nvSpPr>
          <p:cNvPr id="25604" name="TextBox 5"/>
          <p:cNvSpPr txBox="1">
            <a:spLocks noChangeArrowheads="1"/>
          </p:cNvSpPr>
          <p:nvPr/>
        </p:nvSpPr>
        <p:spPr bwMode="auto">
          <a:xfrm>
            <a:off x="3516313" y="4214813"/>
            <a:ext cx="5027612" cy="822325"/>
          </a:xfrm>
          <a:prstGeom prst="rect">
            <a:avLst/>
          </a:prstGeom>
          <a:noFill/>
          <a:ln w="9525">
            <a:noFill/>
            <a:miter lim="800000"/>
            <a:headEnd/>
            <a:tailEnd/>
          </a:ln>
        </p:spPr>
        <p:txBody>
          <a:bodyPr>
            <a:prstTxWarp prst="textNoShape">
              <a:avLst/>
            </a:prstTxWarp>
            <a:spAutoFit/>
          </a:bodyPr>
          <a:lstStyle/>
          <a:p>
            <a:r>
              <a:rPr lang="en-US" b="1">
                <a:solidFill>
                  <a:srgbClr val="FF6600"/>
                </a:solidFill>
                <a:latin typeface="Corbel" charset="0"/>
              </a:rPr>
              <a:t>Denervation</a:t>
            </a:r>
          </a:p>
          <a:p>
            <a:r>
              <a:rPr lang="en-US" b="1">
                <a:solidFill>
                  <a:srgbClr val="FF6600"/>
                </a:solidFill>
                <a:latin typeface="Corbel" charset="0"/>
              </a:rPr>
              <a:t>Removal or Destruction of the Nerve</a:t>
            </a:r>
          </a:p>
        </p:txBody>
      </p:sp>
      <p:sp>
        <p:nvSpPr>
          <p:cNvPr id="7" name="Bevel 6"/>
          <p:cNvSpPr/>
          <p:nvPr/>
        </p:nvSpPr>
        <p:spPr>
          <a:xfrm>
            <a:off x="474663" y="4033838"/>
            <a:ext cx="2595562" cy="1354137"/>
          </a:xfrm>
          <a:prstGeom prst="bevel">
            <a:avLst/>
          </a:prstGeom>
          <a:gradFill flip="none" rotWithShape="1">
            <a:gsLst>
              <a:gs pos="0">
                <a:schemeClr val="accent1">
                  <a:shade val="47500"/>
                  <a:satMod val="137000"/>
                  <a:alpha val="24000"/>
                </a:schemeClr>
              </a:gs>
              <a:gs pos="55000">
                <a:schemeClr val="accent1">
                  <a:shade val="69000"/>
                  <a:satMod val="137000"/>
                  <a:alpha val="24000"/>
                </a:schemeClr>
              </a:gs>
              <a:gs pos="100000">
                <a:schemeClr val="accent1">
                  <a:shade val="98000"/>
                  <a:satMod val="137000"/>
                  <a:alpha val="24000"/>
                </a:schemeClr>
              </a:gs>
            </a:gsLst>
            <a:lin ang="162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8" name="Bevel 7"/>
          <p:cNvSpPr/>
          <p:nvPr/>
        </p:nvSpPr>
        <p:spPr>
          <a:xfrm>
            <a:off x="3070225" y="4033838"/>
            <a:ext cx="5692775" cy="1354137"/>
          </a:xfrm>
          <a:prstGeom prst="bevel">
            <a:avLst/>
          </a:prstGeom>
          <a:gradFill flip="none" rotWithShape="1">
            <a:gsLst>
              <a:gs pos="0">
                <a:schemeClr val="accent1">
                  <a:shade val="47500"/>
                  <a:satMod val="137000"/>
                  <a:alpha val="24000"/>
                </a:schemeClr>
              </a:gs>
              <a:gs pos="55000">
                <a:schemeClr val="accent1">
                  <a:shade val="69000"/>
                  <a:satMod val="137000"/>
                  <a:alpha val="24000"/>
                </a:schemeClr>
              </a:gs>
              <a:gs pos="100000">
                <a:schemeClr val="accent1">
                  <a:shade val="98000"/>
                  <a:satMod val="137000"/>
                  <a:alpha val="24000"/>
                </a:schemeClr>
              </a:gs>
            </a:gsLst>
            <a:lin ang="162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9" name="Left Brace 8"/>
          <p:cNvSpPr/>
          <p:nvPr/>
        </p:nvSpPr>
        <p:spPr>
          <a:xfrm rot="16200000">
            <a:off x="5557838" y="2900362"/>
            <a:ext cx="717550" cy="5692775"/>
          </a:xfrm>
          <a:prstGeom prst="leftBrace">
            <a:avLst>
              <a:gd name="adj1" fmla="val 8333"/>
              <a:gd name="adj2" fmla="val 50245"/>
            </a:avLst>
          </a:prstGeom>
        </p:spPr>
        <p:style>
          <a:lnRef idx="2">
            <a:schemeClr val="accent1"/>
          </a:lnRef>
          <a:fillRef idx="0">
            <a:schemeClr val="accent1"/>
          </a:fillRef>
          <a:effectRef idx="1">
            <a:schemeClr val="accent1"/>
          </a:effectRef>
          <a:fontRef idx="minor">
            <a:schemeClr val="tx1"/>
          </a:fontRef>
        </p:style>
        <p:txBody>
          <a:bodyPr anchor="ctr"/>
          <a:lstStyle/>
          <a:p>
            <a:pPr algn="ctr" fontAlgn="auto">
              <a:spcBef>
                <a:spcPts val="0"/>
              </a:spcBef>
              <a:spcAft>
                <a:spcPts val="0"/>
              </a:spcAft>
              <a:defRPr/>
            </a:pPr>
            <a:endParaRPr lang="en-US" sz="1800"/>
          </a:p>
        </p:txBody>
      </p:sp>
      <p:sp>
        <p:nvSpPr>
          <p:cNvPr id="25608" name="TextBox 9"/>
          <p:cNvSpPr txBox="1">
            <a:spLocks noChangeArrowheads="1"/>
          </p:cNvSpPr>
          <p:nvPr/>
        </p:nvSpPr>
        <p:spPr bwMode="auto">
          <a:xfrm>
            <a:off x="3516313" y="6105525"/>
            <a:ext cx="5027612" cy="641350"/>
          </a:xfrm>
          <a:prstGeom prst="rect">
            <a:avLst/>
          </a:prstGeom>
          <a:noFill/>
          <a:ln w="9525">
            <a:noFill/>
            <a:miter lim="800000"/>
            <a:headEnd/>
            <a:tailEnd/>
          </a:ln>
        </p:spPr>
        <p:txBody>
          <a:bodyPr>
            <a:prstTxWarp prst="textNoShape">
              <a:avLst/>
            </a:prstTxWarp>
            <a:spAutoFit/>
          </a:bodyPr>
          <a:lstStyle/>
          <a:p>
            <a:r>
              <a:rPr lang="en-US" sz="1800">
                <a:latin typeface="Corbel" charset="0"/>
              </a:rPr>
              <a:t>There are usually greater risks associated for this category of procedures!</a:t>
            </a:r>
          </a:p>
        </p:txBody>
      </p:sp>
      <p:pic>
        <p:nvPicPr>
          <p:cNvPr id="10"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402638" y="6105525"/>
            <a:ext cx="282575" cy="282575"/>
          </a:xfrm>
          <a:prstGeom prst="rect">
            <a:avLst/>
          </a:prstGeom>
          <a:noFill/>
          <a:ln w="9525">
            <a:noFill/>
            <a:miter lim="800000"/>
            <a:headEnd/>
            <a:tailEnd/>
          </a:ln>
        </p:spPr>
      </p:pic>
    </p:spTree>
    <p:custDataLst>
      <p:tags r:id="rId1"/>
    </p:custDataLst>
  </p:cSld>
  <p:clrMapOvr>
    <a:masterClrMapping/>
  </p:clrMapOvr>
  <p:transition advTm="133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1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6626" name="Text Placeholder 2"/>
          <p:cNvSpPr>
            <a:spLocks noGrp="1"/>
          </p:cNvSpPr>
          <p:nvPr>
            <p:ph type="body" idx="1"/>
          </p:nvPr>
        </p:nvSpPr>
        <p:spPr>
          <a:xfrm>
            <a:off x="741363" y="1828800"/>
            <a:ext cx="8021637" cy="685800"/>
          </a:xfrm>
        </p:spPr>
        <p:txBody>
          <a:bodyPr/>
          <a:lstStyle/>
          <a:p>
            <a:pPr eaLnBrk="1" hangingPunct="1"/>
            <a:r>
              <a:rPr lang="en-US" sz="2800" smtClean="0"/>
              <a:t>Denervation</a:t>
            </a:r>
          </a:p>
        </p:txBody>
      </p:sp>
      <p:sp>
        <p:nvSpPr>
          <p:cNvPr id="26627" name="TextBox 3"/>
          <p:cNvSpPr txBox="1">
            <a:spLocks noChangeArrowheads="1"/>
          </p:cNvSpPr>
          <p:nvPr/>
        </p:nvSpPr>
        <p:spPr bwMode="auto">
          <a:xfrm>
            <a:off x="1033463" y="3335338"/>
            <a:ext cx="5807075" cy="1281112"/>
          </a:xfrm>
          <a:prstGeom prst="rect">
            <a:avLst/>
          </a:prstGeom>
          <a:noFill/>
          <a:ln w="9525">
            <a:noFill/>
            <a:miter lim="800000"/>
            <a:headEnd/>
            <a:tailEnd/>
          </a:ln>
        </p:spPr>
        <p:txBody>
          <a:bodyPr>
            <a:prstTxWarp prst="textNoShape">
              <a:avLst/>
            </a:prstTxWarp>
            <a:spAutoFit/>
          </a:bodyPr>
          <a:lstStyle/>
          <a:p>
            <a:r>
              <a:rPr lang="en-US" u="sng">
                <a:solidFill>
                  <a:srgbClr val="FFFF00"/>
                </a:solidFill>
                <a:latin typeface="Corbel" charset="0"/>
              </a:rPr>
              <a:t>Denervation</a:t>
            </a:r>
            <a:r>
              <a:rPr lang="en-US" sz="1800">
                <a:latin typeface="Corbel" charset="0"/>
              </a:rPr>
              <a:t> means to remove or interrupt the function of the peripheral nerve by either cutting it out, freezing it, sclerosing it, or other means such as with the use of Radiofrequency Ablation</a:t>
            </a:r>
          </a:p>
        </p:txBody>
      </p:sp>
      <p:pic>
        <p:nvPicPr>
          <p:cNvPr id="5"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296275" y="5875338"/>
            <a:ext cx="282575" cy="282575"/>
          </a:xfrm>
          <a:prstGeom prst="rect">
            <a:avLst/>
          </a:prstGeom>
          <a:noFill/>
          <a:ln w="9525">
            <a:noFill/>
            <a:miter lim="800000"/>
            <a:headEnd/>
            <a:tailEnd/>
          </a:ln>
        </p:spPr>
      </p:pic>
    </p:spTree>
    <p:custDataLst>
      <p:tags r:id="rId1"/>
    </p:custDataLst>
  </p:cSld>
  <p:clrMapOvr>
    <a:masterClrMapping/>
  </p:clrMapOvr>
  <p:transition advTm="348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7650" name="Text Placeholder 2"/>
          <p:cNvSpPr>
            <a:spLocks noGrp="1"/>
          </p:cNvSpPr>
          <p:nvPr>
            <p:ph type="body" idx="1"/>
          </p:nvPr>
        </p:nvSpPr>
        <p:spPr>
          <a:xfrm>
            <a:off x="741363" y="1828800"/>
            <a:ext cx="8021637" cy="685800"/>
          </a:xfrm>
        </p:spPr>
        <p:txBody>
          <a:bodyPr/>
          <a:lstStyle/>
          <a:p>
            <a:pPr eaLnBrk="1" hangingPunct="1"/>
            <a:r>
              <a:rPr lang="en-US" sz="2800" smtClean="0"/>
              <a:t>Decompression/Neurolysis</a:t>
            </a:r>
          </a:p>
        </p:txBody>
      </p:sp>
      <p:sp>
        <p:nvSpPr>
          <p:cNvPr id="27651" name="TextBox 4"/>
          <p:cNvSpPr txBox="1">
            <a:spLocks noChangeArrowheads="1"/>
          </p:cNvSpPr>
          <p:nvPr/>
        </p:nvSpPr>
        <p:spPr bwMode="auto">
          <a:xfrm>
            <a:off x="1074738" y="3783013"/>
            <a:ext cx="6530975" cy="1006475"/>
          </a:xfrm>
          <a:prstGeom prst="rect">
            <a:avLst/>
          </a:prstGeom>
          <a:noFill/>
          <a:ln w="9525">
            <a:noFill/>
            <a:miter lim="800000"/>
            <a:headEnd/>
            <a:tailEnd/>
          </a:ln>
        </p:spPr>
        <p:txBody>
          <a:bodyPr>
            <a:prstTxWarp prst="textNoShape">
              <a:avLst/>
            </a:prstTxWarp>
            <a:spAutoFit/>
          </a:bodyPr>
          <a:lstStyle/>
          <a:p>
            <a:r>
              <a:rPr lang="en-US" b="1" u="sng">
                <a:solidFill>
                  <a:srgbClr val="FFFF00"/>
                </a:solidFill>
                <a:latin typeface="Corbel" charset="0"/>
              </a:rPr>
              <a:t>Decompression or </a:t>
            </a:r>
            <a:r>
              <a:rPr lang="en-US" b="1">
                <a:solidFill>
                  <a:srgbClr val="FFFF00"/>
                </a:solidFill>
                <a:latin typeface="Corbel" charset="0"/>
              </a:rPr>
              <a:t>Neurolysis </a:t>
            </a:r>
            <a:r>
              <a:rPr lang="en-US">
                <a:solidFill>
                  <a:srgbClr val="FFFF00"/>
                </a:solidFill>
                <a:latin typeface="Corbel" charset="0"/>
              </a:rPr>
              <a:t>means </a:t>
            </a:r>
            <a:r>
              <a:rPr lang="en-US" sz="1800">
                <a:latin typeface="Corbel" charset="0"/>
              </a:rPr>
              <a:t>that the surgeon “frees” the entrapped peripheral nerve from the surrounding tight tissues. There is no damage to the nerve.</a:t>
            </a:r>
          </a:p>
        </p:txBody>
      </p:sp>
      <p:pic>
        <p:nvPicPr>
          <p:cNvPr id="5"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166100" y="5991225"/>
            <a:ext cx="282575" cy="282575"/>
          </a:xfrm>
          <a:prstGeom prst="rect">
            <a:avLst/>
          </a:prstGeom>
          <a:noFill/>
          <a:ln w="9525">
            <a:noFill/>
            <a:miter lim="800000"/>
            <a:headEnd/>
            <a:tailEnd/>
          </a:ln>
        </p:spPr>
      </p:pic>
    </p:spTree>
    <p:custDataLst>
      <p:tags r:id="rId1"/>
    </p:custDataLst>
  </p:cSld>
  <p:clrMapOvr>
    <a:masterClrMapping/>
  </p:clrMapOvr>
  <p:transition advTm="290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8674" name="Text Placeholder 2"/>
          <p:cNvSpPr>
            <a:spLocks noGrp="1"/>
          </p:cNvSpPr>
          <p:nvPr>
            <p:ph type="body" idx="1"/>
          </p:nvPr>
        </p:nvSpPr>
        <p:spPr>
          <a:xfrm>
            <a:off x="741363" y="1828800"/>
            <a:ext cx="8021637" cy="685800"/>
          </a:xfrm>
        </p:spPr>
        <p:txBody>
          <a:bodyPr/>
          <a:lstStyle/>
          <a:p>
            <a:pPr eaLnBrk="1" hangingPunct="1"/>
            <a:r>
              <a:rPr lang="en-US" sz="2800" smtClean="0"/>
              <a:t>Mortons’s Entrapment (Morton’s Neuroma)</a:t>
            </a:r>
          </a:p>
        </p:txBody>
      </p:sp>
      <p:sp>
        <p:nvSpPr>
          <p:cNvPr id="28675" name="TextBox 5"/>
          <p:cNvSpPr txBox="1">
            <a:spLocks noChangeArrowheads="1"/>
          </p:cNvSpPr>
          <p:nvPr/>
        </p:nvSpPr>
        <p:spPr bwMode="auto">
          <a:xfrm>
            <a:off x="749300" y="3028950"/>
            <a:ext cx="5095875" cy="2014538"/>
          </a:xfrm>
          <a:prstGeom prst="rect">
            <a:avLst/>
          </a:prstGeom>
          <a:noFill/>
          <a:ln w="9525">
            <a:noFill/>
            <a:miter lim="800000"/>
            <a:headEnd/>
            <a:tailEnd/>
          </a:ln>
        </p:spPr>
        <p:txBody>
          <a:bodyPr>
            <a:prstTxWarp prst="textNoShape">
              <a:avLst/>
            </a:prstTxWarp>
            <a:spAutoFit/>
          </a:bodyPr>
          <a:lstStyle/>
          <a:p>
            <a:r>
              <a:rPr lang="en-US" sz="1800">
                <a:latin typeface="Corbel" charset="0"/>
              </a:rPr>
              <a:t>This is a peripheral nerve entrapment, where the problem or symptoms are caused by compression on the nerve.  It is the opinion of AENS, and based on not only the clinical results of decompression but the extensive amount of literature, that this condition should be initially treated  via decompression.</a:t>
            </a:r>
          </a:p>
        </p:txBody>
      </p:sp>
      <p:pic>
        <p:nvPicPr>
          <p:cNvPr id="28676" name="Picture 4" descr="EDIN01.tif"/>
          <p:cNvPicPr>
            <a:picLocks noChangeAspect="1"/>
          </p:cNvPicPr>
          <p:nvPr/>
        </p:nvPicPr>
        <p:blipFill>
          <a:blip r:embed="rId3"/>
          <a:srcRect l="27480" t="13228" r="22488" b="12286"/>
          <a:stretch>
            <a:fillRect/>
          </a:stretch>
        </p:blipFill>
        <p:spPr bwMode="auto">
          <a:xfrm>
            <a:off x="6502400" y="2797175"/>
            <a:ext cx="2260600" cy="3976688"/>
          </a:xfrm>
          <a:prstGeom prst="rect">
            <a:avLst/>
          </a:prstGeom>
          <a:noFill/>
          <a:ln w="9525">
            <a:noFill/>
            <a:miter lim="800000"/>
            <a:headEnd/>
            <a:tailEnd/>
          </a:ln>
        </p:spPr>
      </p:pic>
      <p:pic>
        <p:nvPicPr>
          <p:cNvPr id="6" name="Recorded Sound">
            <a:hlinkClick r:id="" action="ppaction://media"/>
          </p:cNvPr>
          <p:cNvPicPr>
            <a:picLocks noRot="1" noChangeAspect="1"/>
          </p:cNvPicPr>
          <p:nvPr>
            <a:wavAudioFile r:embed="rId1" name="Recorded Sound"/>
          </p:nvPr>
        </p:nvPicPr>
        <p:blipFill>
          <a:blip r:embed="rId4"/>
          <a:srcRect/>
          <a:stretch>
            <a:fillRect/>
          </a:stretch>
        </p:blipFill>
        <p:spPr bwMode="auto">
          <a:xfrm>
            <a:off x="749300" y="5972175"/>
            <a:ext cx="282575" cy="282575"/>
          </a:xfrm>
          <a:prstGeom prst="rect">
            <a:avLst/>
          </a:prstGeom>
          <a:noFill/>
          <a:ln w="9525">
            <a:noFill/>
            <a:miter lim="800000"/>
            <a:headEnd/>
            <a:tailEnd/>
          </a:ln>
        </p:spPr>
      </p:pic>
    </p:spTree>
  </p:cSld>
  <p:clrMapOvr>
    <a:masterClrMapping/>
  </p:clrMapOvr>
  <p:transition advTm="486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63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Peripheral Nerve Surgery</a:t>
            </a:r>
            <a:endParaRPr lang="en-US" dirty="0">
              <a:solidFill>
                <a:schemeClr val="accent1">
                  <a:satMod val="150000"/>
                </a:schemeClr>
              </a:solidFill>
              <a:ea typeface="+mj-ea"/>
              <a:cs typeface="+mj-cs"/>
            </a:endParaRPr>
          </a:p>
        </p:txBody>
      </p:sp>
      <p:sp>
        <p:nvSpPr>
          <p:cNvPr id="29698" name="Text Placeholder 2"/>
          <p:cNvSpPr>
            <a:spLocks noGrp="1"/>
          </p:cNvSpPr>
          <p:nvPr>
            <p:ph type="body" idx="1"/>
          </p:nvPr>
        </p:nvSpPr>
        <p:spPr>
          <a:xfrm>
            <a:off x="741363" y="1828800"/>
            <a:ext cx="8021637" cy="685800"/>
          </a:xfrm>
        </p:spPr>
        <p:txBody>
          <a:bodyPr/>
          <a:lstStyle/>
          <a:p>
            <a:pPr eaLnBrk="1" hangingPunct="1"/>
            <a:r>
              <a:rPr lang="en-US" sz="2800" b="1" smtClean="0"/>
              <a:t>Decompression</a:t>
            </a:r>
          </a:p>
        </p:txBody>
      </p:sp>
      <p:sp>
        <p:nvSpPr>
          <p:cNvPr id="29699" name="TextBox 3"/>
          <p:cNvSpPr txBox="1">
            <a:spLocks noChangeArrowheads="1"/>
          </p:cNvSpPr>
          <p:nvPr/>
        </p:nvSpPr>
        <p:spPr bwMode="auto">
          <a:xfrm>
            <a:off x="749300" y="3167063"/>
            <a:ext cx="4195763" cy="2282825"/>
          </a:xfrm>
          <a:prstGeom prst="rect">
            <a:avLst/>
          </a:prstGeom>
          <a:noFill/>
          <a:ln w="9525">
            <a:noFill/>
            <a:miter lim="800000"/>
            <a:headEnd/>
            <a:tailEnd/>
          </a:ln>
        </p:spPr>
        <p:txBody>
          <a:bodyPr>
            <a:prstTxWarp prst="textNoShape">
              <a:avLst/>
            </a:prstTxWarp>
            <a:spAutoFit/>
          </a:bodyPr>
          <a:lstStyle/>
          <a:p>
            <a:pPr marL="457200" indent="-457200">
              <a:buClr>
                <a:srgbClr val="FFFF00"/>
              </a:buClr>
              <a:buFont typeface="Corbel" charset="0"/>
              <a:buAutoNum type="arabicPeriod"/>
            </a:pPr>
            <a:r>
              <a:rPr lang="en-US">
                <a:solidFill>
                  <a:srgbClr val="00FFF3"/>
                </a:solidFill>
                <a:latin typeface="Corbel" charset="0"/>
              </a:rPr>
              <a:t>Morton’s Entrapment</a:t>
            </a:r>
          </a:p>
          <a:p>
            <a:pPr marL="457200" indent="-457200">
              <a:buClr>
                <a:srgbClr val="FFFF00"/>
              </a:buClr>
              <a:buFont typeface="Corbel" charset="0"/>
              <a:buAutoNum type="arabicPeriod"/>
            </a:pPr>
            <a:r>
              <a:rPr lang="en-US">
                <a:solidFill>
                  <a:srgbClr val="00FFF3"/>
                </a:solidFill>
                <a:latin typeface="Corbel" charset="0"/>
              </a:rPr>
              <a:t>Tarsal Tunnel Syndrome</a:t>
            </a:r>
          </a:p>
          <a:p>
            <a:pPr marL="457200" indent="-457200">
              <a:buClr>
                <a:srgbClr val="FFFF00"/>
              </a:buClr>
              <a:buFont typeface="Corbel" charset="0"/>
              <a:buAutoNum type="arabicPeriod"/>
            </a:pPr>
            <a:r>
              <a:rPr lang="en-US">
                <a:solidFill>
                  <a:srgbClr val="00FFF3"/>
                </a:solidFill>
                <a:latin typeface="Corbel" charset="0"/>
              </a:rPr>
              <a:t>Common Peroneal Nerve</a:t>
            </a:r>
            <a:endParaRPr lang="en-US">
              <a:solidFill>
                <a:srgbClr val="0000FF"/>
              </a:solidFill>
              <a:latin typeface="Corbel" charset="0"/>
            </a:endParaRPr>
          </a:p>
          <a:p>
            <a:pPr marL="457200" indent="-457200">
              <a:buClr>
                <a:srgbClr val="FFFF00"/>
              </a:buClr>
              <a:buFont typeface="Corbel" charset="0"/>
              <a:buAutoNum type="arabicPeriod"/>
            </a:pPr>
            <a:r>
              <a:rPr lang="en-US">
                <a:solidFill>
                  <a:srgbClr val="00FFF3"/>
                </a:solidFill>
                <a:latin typeface="Corbel" charset="0"/>
              </a:rPr>
              <a:t>Superficial Peroneal Nerve</a:t>
            </a:r>
            <a:endParaRPr lang="en-US">
              <a:solidFill>
                <a:srgbClr val="0000FF"/>
              </a:solidFill>
              <a:latin typeface="Corbel" charset="0"/>
            </a:endParaRPr>
          </a:p>
          <a:p>
            <a:pPr marL="457200" indent="-457200">
              <a:buClr>
                <a:srgbClr val="FFFF00"/>
              </a:buClr>
              <a:buFont typeface="Corbel" charset="0"/>
              <a:buAutoNum type="arabicPeriod"/>
            </a:pPr>
            <a:r>
              <a:rPr lang="en-US">
                <a:solidFill>
                  <a:srgbClr val="00FFF3"/>
                </a:solidFill>
                <a:latin typeface="Corbel" charset="0"/>
              </a:rPr>
              <a:t>Deep Peroneal Nerve</a:t>
            </a:r>
            <a:endParaRPr lang="en-US">
              <a:solidFill>
                <a:srgbClr val="0000FF"/>
              </a:solidFill>
              <a:latin typeface="Corbel" charset="0"/>
            </a:endParaRPr>
          </a:p>
          <a:p>
            <a:pPr marL="457200" indent="-457200">
              <a:buClr>
                <a:srgbClr val="FFFF00"/>
              </a:buClr>
              <a:buFont typeface="Corbel" charset="0"/>
              <a:buAutoNum type="arabicPeriod"/>
            </a:pPr>
            <a:r>
              <a:rPr lang="en-US">
                <a:solidFill>
                  <a:srgbClr val="00FFF3"/>
                </a:solidFill>
                <a:latin typeface="Corbel" charset="0"/>
              </a:rPr>
              <a:t>Medial Calcaneal Nerve</a:t>
            </a:r>
            <a:endParaRPr lang="en-US">
              <a:solidFill>
                <a:srgbClr val="0000FF"/>
              </a:solidFill>
              <a:latin typeface="Corbel" charset="0"/>
            </a:endParaRPr>
          </a:p>
        </p:txBody>
      </p:sp>
      <p:sp>
        <p:nvSpPr>
          <p:cNvPr id="29700" name="TextBox 4"/>
          <p:cNvSpPr txBox="1">
            <a:spLocks noChangeArrowheads="1"/>
          </p:cNvSpPr>
          <p:nvPr/>
        </p:nvSpPr>
        <p:spPr bwMode="auto">
          <a:xfrm>
            <a:off x="5359400" y="3516313"/>
            <a:ext cx="3403600" cy="1190625"/>
          </a:xfrm>
          <a:prstGeom prst="rect">
            <a:avLst/>
          </a:prstGeom>
          <a:noFill/>
          <a:ln w="9525">
            <a:noFill/>
            <a:miter lim="800000"/>
            <a:headEnd/>
            <a:tailEnd/>
          </a:ln>
        </p:spPr>
        <p:txBody>
          <a:bodyPr>
            <a:prstTxWarp prst="textNoShape">
              <a:avLst/>
            </a:prstTxWarp>
            <a:spAutoFit/>
          </a:bodyPr>
          <a:lstStyle/>
          <a:p>
            <a:r>
              <a:rPr lang="en-US" sz="1800">
                <a:latin typeface="Corbel" charset="0"/>
              </a:rPr>
              <a:t>These peripheral nerve entrapments are common in patients with Diabetic Peripheral Neuropathy</a:t>
            </a:r>
          </a:p>
        </p:txBody>
      </p:sp>
      <p:pic>
        <p:nvPicPr>
          <p:cNvPr id="6"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7710488" y="5475288"/>
            <a:ext cx="282575" cy="282575"/>
          </a:xfrm>
          <a:prstGeom prst="rect">
            <a:avLst/>
          </a:prstGeom>
          <a:noFill/>
          <a:ln w="9525">
            <a:noFill/>
            <a:miter lim="800000"/>
            <a:headEnd/>
            <a:tailEnd/>
          </a:ln>
        </p:spPr>
      </p:pic>
    </p:spTree>
    <p:custDataLst>
      <p:tags r:id="rId1"/>
    </p:custDataLst>
  </p:cSld>
  <p:clrMapOvr>
    <a:masterClrMapping/>
  </p:clrMapOvr>
  <p:transition advTm="195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80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Central Nervous System</a:t>
            </a:r>
            <a:endParaRPr lang="en-US" dirty="0">
              <a:solidFill>
                <a:schemeClr val="accent1">
                  <a:satMod val="150000"/>
                </a:schemeClr>
              </a:solidFill>
              <a:ea typeface="+mj-ea"/>
              <a:cs typeface="+mj-cs"/>
            </a:endParaRPr>
          </a:p>
        </p:txBody>
      </p:sp>
      <p:sp>
        <p:nvSpPr>
          <p:cNvPr id="30722" name="Text Placeholder 2"/>
          <p:cNvSpPr>
            <a:spLocks noGrp="1"/>
          </p:cNvSpPr>
          <p:nvPr>
            <p:ph type="body" idx="1"/>
          </p:nvPr>
        </p:nvSpPr>
        <p:spPr>
          <a:xfrm>
            <a:off x="741363" y="1828800"/>
            <a:ext cx="8021637" cy="685800"/>
          </a:xfrm>
        </p:spPr>
        <p:txBody>
          <a:bodyPr/>
          <a:lstStyle/>
          <a:p>
            <a:pPr eaLnBrk="1" hangingPunct="1"/>
            <a:r>
              <a:rPr lang="en-US" smtClean="0"/>
              <a:t>What or How a patient perceives external stimuli is determined by the way the signal from the peripheral nerve is processed by the brain.  </a:t>
            </a:r>
          </a:p>
        </p:txBody>
      </p:sp>
      <p:pic>
        <p:nvPicPr>
          <p:cNvPr id="30723" name="Picture 3" descr="brain_diagram.jpg"/>
          <p:cNvPicPr>
            <a:picLocks noChangeAspect="1"/>
          </p:cNvPicPr>
          <p:nvPr/>
        </p:nvPicPr>
        <p:blipFill>
          <a:blip r:embed="rId4"/>
          <a:srcRect/>
          <a:stretch>
            <a:fillRect/>
          </a:stretch>
        </p:blipFill>
        <p:spPr bwMode="auto">
          <a:xfrm>
            <a:off x="741363" y="2898775"/>
            <a:ext cx="3606800" cy="3378200"/>
          </a:xfrm>
          <a:prstGeom prst="rect">
            <a:avLst/>
          </a:prstGeom>
          <a:noFill/>
          <a:ln w="9525">
            <a:noFill/>
            <a:miter lim="800000"/>
            <a:headEnd/>
            <a:tailEnd/>
          </a:ln>
        </p:spPr>
      </p:pic>
      <p:sp>
        <p:nvSpPr>
          <p:cNvPr id="30724" name="TextBox 5"/>
          <p:cNvSpPr txBox="1">
            <a:spLocks noChangeArrowheads="1"/>
          </p:cNvSpPr>
          <p:nvPr/>
        </p:nvSpPr>
        <p:spPr bwMode="auto">
          <a:xfrm>
            <a:off x="4892675" y="2898775"/>
            <a:ext cx="3195638" cy="2014538"/>
          </a:xfrm>
          <a:prstGeom prst="rect">
            <a:avLst/>
          </a:prstGeom>
          <a:noFill/>
          <a:ln w="9525">
            <a:noFill/>
            <a:miter lim="800000"/>
            <a:headEnd/>
            <a:tailEnd/>
          </a:ln>
        </p:spPr>
        <p:txBody>
          <a:bodyPr>
            <a:prstTxWarp prst="textNoShape">
              <a:avLst/>
            </a:prstTxWarp>
            <a:spAutoFit/>
          </a:bodyPr>
          <a:lstStyle/>
          <a:p>
            <a:r>
              <a:rPr lang="en-US" sz="1800">
                <a:latin typeface="Corbel" charset="0"/>
              </a:rPr>
              <a:t>Factors that can lead to pain syndromes include imbalances in neurotransmitters such as serotonin, which could be manifested as depression in one person or anxiety in another.</a:t>
            </a:r>
          </a:p>
        </p:txBody>
      </p:sp>
      <p:sp>
        <p:nvSpPr>
          <p:cNvPr id="30725" name="TextBox 7"/>
          <p:cNvSpPr txBox="1">
            <a:spLocks noChangeArrowheads="1"/>
          </p:cNvSpPr>
          <p:nvPr/>
        </p:nvSpPr>
        <p:spPr bwMode="auto">
          <a:xfrm>
            <a:off x="4619625" y="5219700"/>
            <a:ext cx="4524375" cy="915988"/>
          </a:xfrm>
          <a:prstGeom prst="rect">
            <a:avLst/>
          </a:prstGeom>
          <a:noFill/>
          <a:ln w="9525">
            <a:noFill/>
            <a:miter lim="800000"/>
            <a:headEnd/>
            <a:tailEnd/>
          </a:ln>
        </p:spPr>
        <p:txBody>
          <a:bodyPr>
            <a:prstTxWarp prst="textNoShape">
              <a:avLst/>
            </a:prstTxWarp>
            <a:spAutoFit/>
          </a:bodyPr>
          <a:lstStyle/>
          <a:p>
            <a:r>
              <a:rPr lang="en-US" sz="1800">
                <a:latin typeface="Corbel" charset="0"/>
              </a:rPr>
              <a:t>It is IMPOSSIBLE to treat a peripheral nerve without having some effect to and from the brain!</a:t>
            </a:r>
          </a:p>
        </p:txBody>
      </p:sp>
      <p:sp>
        <p:nvSpPr>
          <p:cNvPr id="9" name="Bevel 8"/>
          <p:cNvSpPr/>
          <p:nvPr/>
        </p:nvSpPr>
        <p:spPr>
          <a:xfrm>
            <a:off x="4348163" y="4995863"/>
            <a:ext cx="4795837" cy="1281112"/>
          </a:xfrm>
          <a:prstGeom prst="bevel">
            <a:avLst/>
          </a:prstGeom>
          <a:gradFill flip="none" rotWithShape="1">
            <a:gsLst>
              <a:gs pos="0">
                <a:schemeClr val="accent1">
                  <a:shade val="47500"/>
                  <a:satMod val="137000"/>
                  <a:alpha val="40000"/>
                </a:schemeClr>
              </a:gs>
              <a:gs pos="55000">
                <a:schemeClr val="accent1">
                  <a:shade val="69000"/>
                  <a:satMod val="137000"/>
                  <a:alpha val="40000"/>
                </a:schemeClr>
              </a:gs>
              <a:gs pos="100000">
                <a:schemeClr val="accent1">
                  <a:shade val="98000"/>
                  <a:satMod val="137000"/>
                  <a:alpha val="40000"/>
                </a:schemeClr>
              </a:gs>
            </a:gsLst>
            <a:lin ang="16200000" scaled="0"/>
            <a:tileRect/>
          </a:gradFill>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pic>
        <p:nvPicPr>
          <p:cNvPr id="8" name="Recorded Sound">
            <a:hlinkClick r:id="" action="ppaction://media"/>
          </p:cNvPr>
          <p:cNvPicPr>
            <a:picLocks noRot="1" noChangeAspect="1"/>
          </p:cNvPicPr>
          <p:nvPr>
            <a:wavAudioFile r:embed="rId2" name="Recorded Sound"/>
          </p:nvPr>
        </p:nvPicPr>
        <p:blipFill>
          <a:blip r:embed="rId5"/>
          <a:srcRect/>
          <a:stretch>
            <a:fillRect/>
          </a:stretch>
        </p:blipFill>
        <p:spPr bwMode="auto">
          <a:xfrm>
            <a:off x="466725" y="6143625"/>
            <a:ext cx="282575" cy="282575"/>
          </a:xfrm>
          <a:prstGeom prst="rect">
            <a:avLst/>
          </a:prstGeom>
          <a:noFill/>
          <a:ln w="9525">
            <a:noFill/>
            <a:miter lim="800000"/>
            <a:headEnd/>
            <a:tailEnd/>
          </a:ln>
        </p:spPr>
      </p:pic>
    </p:spTree>
    <p:custDataLst>
      <p:tags r:id="rId1"/>
    </p:custDataLst>
  </p:cSld>
  <p:clrMapOvr>
    <a:masterClrMapping/>
  </p:clrMapOvr>
  <p:transition advTm="180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1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PAIN</a:t>
            </a:r>
            <a:endParaRPr lang="en-US" dirty="0">
              <a:solidFill>
                <a:schemeClr val="accent1">
                  <a:satMod val="150000"/>
                </a:schemeClr>
              </a:solidFill>
              <a:ea typeface="+mj-ea"/>
              <a:cs typeface="+mj-cs"/>
            </a:endParaRPr>
          </a:p>
        </p:txBody>
      </p:sp>
      <p:sp>
        <p:nvSpPr>
          <p:cNvPr id="31746" name="Text Placeholder 2"/>
          <p:cNvSpPr>
            <a:spLocks noGrp="1"/>
          </p:cNvSpPr>
          <p:nvPr>
            <p:ph type="body" idx="1"/>
          </p:nvPr>
        </p:nvSpPr>
        <p:spPr>
          <a:xfrm>
            <a:off x="741363" y="1828800"/>
            <a:ext cx="8021637" cy="685800"/>
          </a:xfrm>
        </p:spPr>
        <p:txBody>
          <a:bodyPr/>
          <a:lstStyle/>
          <a:p>
            <a:pPr eaLnBrk="1" hangingPunct="1"/>
            <a:r>
              <a:rPr lang="en-US" smtClean="0"/>
              <a:t>Acute Pain                                                                    Chronic Pain</a:t>
            </a:r>
          </a:p>
        </p:txBody>
      </p:sp>
      <p:sp>
        <p:nvSpPr>
          <p:cNvPr id="31747" name="TextBox 3"/>
          <p:cNvSpPr txBox="1">
            <a:spLocks noChangeArrowheads="1"/>
          </p:cNvSpPr>
          <p:nvPr/>
        </p:nvSpPr>
        <p:spPr bwMode="auto">
          <a:xfrm>
            <a:off x="749300" y="3516313"/>
            <a:ext cx="6926263" cy="1465262"/>
          </a:xfrm>
          <a:prstGeom prst="rect">
            <a:avLst/>
          </a:prstGeom>
          <a:noFill/>
          <a:ln w="9525">
            <a:noFill/>
            <a:miter lim="800000"/>
            <a:headEnd/>
            <a:tailEnd/>
          </a:ln>
        </p:spPr>
        <p:txBody>
          <a:bodyPr>
            <a:prstTxWarp prst="textNoShape">
              <a:avLst/>
            </a:prstTxWarp>
            <a:spAutoFit/>
          </a:bodyPr>
          <a:lstStyle/>
          <a:p>
            <a:r>
              <a:rPr lang="en-US" sz="1800">
                <a:latin typeface="Corbel" charset="0"/>
              </a:rPr>
              <a:t>Patients who have chronic pain syndromes have a complex disorder which has central nervous systems changes in addition to the injury to the peripheral nerve.  Your surgeon may also recommend a psychiatric/psychological consultation in order to treat any co-existing problems; this can often benefit your overall outcome.</a:t>
            </a:r>
          </a:p>
        </p:txBody>
      </p:sp>
      <p:sp>
        <p:nvSpPr>
          <p:cNvPr id="31748" name="TextBox 4"/>
          <p:cNvSpPr txBox="1">
            <a:spLocks noChangeArrowheads="1"/>
          </p:cNvSpPr>
          <p:nvPr/>
        </p:nvSpPr>
        <p:spPr bwMode="auto">
          <a:xfrm>
            <a:off x="749300" y="5484813"/>
            <a:ext cx="6521450" cy="915987"/>
          </a:xfrm>
          <a:prstGeom prst="rect">
            <a:avLst/>
          </a:prstGeom>
          <a:noFill/>
          <a:ln w="9525">
            <a:noFill/>
            <a:miter lim="800000"/>
            <a:headEnd/>
            <a:tailEnd/>
          </a:ln>
        </p:spPr>
        <p:txBody>
          <a:bodyPr>
            <a:prstTxWarp prst="textNoShape">
              <a:avLst/>
            </a:prstTxWarp>
            <a:spAutoFit/>
          </a:bodyPr>
          <a:lstStyle/>
          <a:p>
            <a:r>
              <a:rPr lang="en-US" sz="1800" b="1">
                <a:solidFill>
                  <a:srgbClr val="FF6600"/>
                </a:solidFill>
                <a:latin typeface="Corbel" charset="0"/>
              </a:rPr>
              <a:t>REMEMBER:  it is virtually impossible to have a serious peripheral nerve injury without some changes in the brain’s CHEMISTRY!</a:t>
            </a:r>
          </a:p>
        </p:txBody>
      </p:sp>
      <p:pic>
        <p:nvPicPr>
          <p:cNvPr id="6"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7392988" y="6267450"/>
            <a:ext cx="282575" cy="282575"/>
          </a:xfrm>
          <a:prstGeom prst="rect">
            <a:avLst/>
          </a:prstGeom>
          <a:noFill/>
          <a:ln w="9525">
            <a:noFill/>
            <a:miter lim="800000"/>
            <a:headEnd/>
            <a:tailEnd/>
          </a:ln>
        </p:spPr>
      </p:pic>
    </p:spTree>
  </p:cSld>
  <p:clrMapOvr>
    <a:masterClrMapping/>
  </p:clrMapOvr>
  <p:transition advTm="267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5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Indications for </a:t>
            </a:r>
            <a:r>
              <a:rPr lang="en-US" dirty="0" err="1" smtClean="0">
                <a:solidFill>
                  <a:schemeClr val="accent1">
                    <a:satMod val="150000"/>
                  </a:schemeClr>
                </a:solidFill>
                <a:ea typeface="+mj-ea"/>
                <a:cs typeface="+mj-cs"/>
              </a:rPr>
              <a:t>Denervation</a:t>
            </a:r>
            <a:r>
              <a:rPr lang="en-US" dirty="0" smtClean="0">
                <a:solidFill>
                  <a:schemeClr val="accent1">
                    <a:satMod val="150000"/>
                  </a:schemeClr>
                </a:solidFill>
                <a:ea typeface="+mj-ea"/>
                <a:cs typeface="+mj-cs"/>
              </a:rPr>
              <a:t> Surgery</a:t>
            </a:r>
            <a:endParaRPr lang="en-US" dirty="0">
              <a:solidFill>
                <a:schemeClr val="accent1">
                  <a:satMod val="150000"/>
                </a:schemeClr>
              </a:solidFill>
              <a:ea typeface="+mj-ea"/>
              <a:cs typeface="+mj-cs"/>
            </a:endParaRPr>
          </a:p>
        </p:txBody>
      </p:sp>
      <p:sp>
        <p:nvSpPr>
          <p:cNvPr id="32770" name="Text Placeholder 2"/>
          <p:cNvSpPr>
            <a:spLocks noGrp="1"/>
          </p:cNvSpPr>
          <p:nvPr>
            <p:ph type="body" idx="1"/>
          </p:nvPr>
        </p:nvSpPr>
        <p:spPr>
          <a:xfrm>
            <a:off x="741363" y="1828800"/>
            <a:ext cx="8021637" cy="685800"/>
          </a:xfrm>
        </p:spPr>
        <p:txBody>
          <a:bodyPr/>
          <a:lstStyle/>
          <a:p>
            <a:pPr eaLnBrk="1" hangingPunct="1"/>
            <a:r>
              <a:rPr lang="en-US" smtClean="0"/>
              <a:t>When should the nerve be taken out or its function interrupted?</a:t>
            </a:r>
          </a:p>
        </p:txBody>
      </p:sp>
      <p:sp>
        <p:nvSpPr>
          <p:cNvPr id="32771" name="TextBox 3"/>
          <p:cNvSpPr txBox="1">
            <a:spLocks noChangeArrowheads="1"/>
          </p:cNvSpPr>
          <p:nvPr/>
        </p:nvSpPr>
        <p:spPr bwMode="auto">
          <a:xfrm>
            <a:off x="749300" y="3224213"/>
            <a:ext cx="4846638" cy="2563812"/>
          </a:xfrm>
          <a:prstGeom prst="rect">
            <a:avLst/>
          </a:prstGeom>
          <a:noFill/>
          <a:ln w="9525">
            <a:noFill/>
            <a:miter lim="800000"/>
            <a:headEnd/>
            <a:tailEnd/>
          </a:ln>
        </p:spPr>
        <p:txBody>
          <a:bodyPr>
            <a:prstTxWarp prst="textNoShape">
              <a:avLst/>
            </a:prstTxWarp>
            <a:spAutoFit/>
          </a:bodyPr>
          <a:lstStyle/>
          <a:p>
            <a:r>
              <a:rPr lang="en-US" sz="1800">
                <a:latin typeface="Corbel" charset="0"/>
              </a:rPr>
              <a:t>When there is an amputation neuroma, which means that there has already been an injury to the nerve itself.</a:t>
            </a:r>
          </a:p>
          <a:p>
            <a:r>
              <a:rPr lang="en-US" sz="1800">
                <a:latin typeface="Corbel" charset="0"/>
              </a:rPr>
              <a:t>This injured nerve is often the “pain generator”;</a:t>
            </a:r>
          </a:p>
          <a:p>
            <a:r>
              <a:rPr lang="en-US" sz="1800">
                <a:latin typeface="Corbel" charset="0"/>
              </a:rPr>
              <a:t>Nerves that are simply compressed, or “pinched” are usually not subjected to treatment which would be classified as “denervation”</a:t>
            </a:r>
          </a:p>
          <a:p>
            <a:r>
              <a:rPr lang="en-US" sz="1800">
                <a:latin typeface="Corbel" charset="0"/>
              </a:rPr>
              <a:t>There are greater risks associated with surgery which take out the nerves.</a:t>
            </a:r>
          </a:p>
        </p:txBody>
      </p:sp>
      <p:pic>
        <p:nvPicPr>
          <p:cNvPr id="6" name="PowerPoint Temp">
            <a:hlinkClick r:id="" action="ppaction://media"/>
          </p:cNvPr>
          <p:cNvPicPr>
            <a:picLocks noRot="1" noChangeAspect="1"/>
          </p:cNvPicPr>
          <p:nvPr>
            <a:wavAudioFile r:embed="rId2" name="PowerPoint Temp"/>
          </p:nvPr>
        </p:nvPicPr>
        <p:blipFill>
          <a:blip r:embed="rId4"/>
          <a:srcRect/>
          <a:stretch>
            <a:fillRect/>
          </a:stretch>
        </p:blipFill>
        <p:spPr bwMode="auto">
          <a:xfrm>
            <a:off x="8716963" y="6430963"/>
            <a:ext cx="274637" cy="274637"/>
          </a:xfrm>
          <a:prstGeom prst="rect">
            <a:avLst/>
          </a:prstGeom>
          <a:noFill/>
          <a:ln w="9525">
            <a:noFill/>
            <a:miter lim="800000"/>
            <a:headEnd/>
            <a:tailEnd/>
          </a:ln>
        </p:spPr>
      </p:pic>
    </p:spTree>
    <p:custDataLst>
      <p:tags r:id="rId1"/>
    </p:custDataLst>
  </p:cSld>
  <p:clrMapOvr>
    <a:masterClrMapping/>
  </p:clrMapOvr>
  <p:transition advTm="467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4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49808" y="404746"/>
            <a:ext cx="8013192" cy="1636776"/>
          </a:xfrm>
        </p:spPr>
        <p:txBody>
          <a:bodyPr>
            <a:normAutofit fontScale="90000"/>
          </a:bodyPr>
          <a:lstStyle/>
          <a:p>
            <a:pPr eaLnBrk="1" fontAlgn="auto" hangingPunct="1">
              <a:spcAft>
                <a:spcPts val="0"/>
              </a:spcAft>
              <a:defRPr/>
            </a:pPr>
            <a:r>
              <a:rPr lang="en-US" dirty="0" smtClean="0">
                <a:solidFill>
                  <a:schemeClr val="accent1">
                    <a:satMod val="150000"/>
                  </a:schemeClr>
                </a:solidFill>
                <a:ea typeface="+mj-ea"/>
                <a:cs typeface="+mj-cs"/>
              </a:rPr>
              <a:t>Collateral Sprouting and Nerve </a:t>
            </a:r>
            <a:r>
              <a:rPr lang="en-US" dirty="0" err="1" smtClean="0">
                <a:solidFill>
                  <a:schemeClr val="accent1">
                    <a:satMod val="150000"/>
                  </a:schemeClr>
                </a:solidFill>
                <a:ea typeface="+mj-ea"/>
                <a:cs typeface="+mj-cs"/>
              </a:rPr>
              <a:t>Regeneraton</a:t>
            </a:r>
            <a:r>
              <a:rPr lang="en-US" dirty="0" smtClean="0">
                <a:solidFill>
                  <a:schemeClr val="accent1">
                    <a:satMod val="150000"/>
                  </a:schemeClr>
                </a:solidFill>
                <a:ea typeface="+mj-ea"/>
                <a:cs typeface="+mj-cs"/>
              </a:rPr>
              <a:t/>
            </a:r>
            <a:br>
              <a:rPr lang="en-US" dirty="0" smtClean="0">
                <a:solidFill>
                  <a:schemeClr val="accent1">
                    <a:satMod val="150000"/>
                  </a:schemeClr>
                </a:solidFill>
                <a:ea typeface="+mj-ea"/>
                <a:cs typeface="+mj-cs"/>
              </a:rPr>
            </a:br>
            <a:endParaRPr lang="en-US" dirty="0">
              <a:solidFill>
                <a:schemeClr val="accent1">
                  <a:satMod val="150000"/>
                </a:schemeClr>
              </a:solidFill>
              <a:ea typeface="+mj-ea"/>
              <a:cs typeface="+mj-cs"/>
            </a:endParaRPr>
          </a:p>
        </p:txBody>
      </p:sp>
      <p:sp>
        <p:nvSpPr>
          <p:cNvPr id="33794" name="TextBox 3"/>
          <p:cNvSpPr txBox="1">
            <a:spLocks noChangeArrowheads="1"/>
          </p:cNvSpPr>
          <p:nvPr/>
        </p:nvSpPr>
        <p:spPr bwMode="auto">
          <a:xfrm>
            <a:off x="192088" y="2819400"/>
            <a:ext cx="4719637" cy="2289175"/>
          </a:xfrm>
          <a:prstGeom prst="rect">
            <a:avLst/>
          </a:prstGeom>
          <a:noFill/>
          <a:ln w="9525">
            <a:noFill/>
            <a:miter lim="800000"/>
            <a:headEnd/>
            <a:tailEnd/>
          </a:ln>
        </p:spPr>
        <p:txBody>
          <a:bodyPr>
            <a:prstTxWarp prst="textNoShape">
              <a:avLst/>
            </a:prstTxWarp>
            <a:spAutoFit/>
          </a:bodyPr>
          <a:lstStyle/>
          <a:p>
            <a:r>
              <a:rPr lang="en-US" sz="1800">
                <a:latin typeface="Corbel" charset="0"/>
              </a:rPr>
              <a:t>When a nerve is cut, the distal (away from the body) part makes a chemical called nerve growth factor, which signals other intact nerves to attempt to grow connections to the remaining segment of nerve.  This is called </a:t>
            </a:r>
            <a:r>
              <a:rPr lang="en-US" sz="1800">
                <a:solidFill>
                  <a:srgbClr val="FFFF00"/>
                </a:solidFill>
                <a:latin typeface="Corbel" charset="0"/>
              </a:rPr>
              <a:t>Collateral Sprouting</a:t>
            </a:r>
            <a:r>
              <a:rPr lang="en-US" sz="1800">
                <a:latin typeface="Corbel" charset="0"/>
              </a:rPr>
              <a:t>, and can be the reason why the numbness goes away, after a period of time, when you have had a nerve removed.</a:t>
            </a:r>
          </a:p>
        </p:txBody>
      </p:sp>
      <p:sp>
        <p:nvSpPr>
          <p:cNvPr id="33795" name="TextBox 4"/>
          <p:cNvSpPr txBox="1">
            <a:spLocks noChangeArrowheads="1"/>
          </p:cNvSpPr>
          <p:nvPr/>
        </p:nvSpPr>
        <p:spPr bwMode="auto">
          <a:xfrm>
            <a:off x="4911725" y="4578350"/>
            <a:ext cx="3851275" cy="2014538"/>
          </a:xfrm>
          <a:prstGeom prst="rect">
            <a:avLst/>
          </a:prstGeom>
          <a:noFill/>
          <a:ln w="9525">
            <a:noFill/>
            <a:miter lim="800000"/>
            <a:headEnd/>
            <a:tailEnd/>
          </a:ln>
        </p:spPr>
        <p:txBody>
          <a:bodyPr>
            <a:prstTxWarp prst="textNoShape">
              <a:avLst/>
            </a:prstTxWarp>
            <a:spAutoFit/>
          </a:bodyPr>
          <a:lstStyle/>
          <a:p>
            <a:r>
              <a:rPr lang="en-US" sz="1800">
                <a:latin typeface="Corbel" charset="0"/>
              </a:rPr>
              <a:t>Unlike nerves in the brain and spine, peripheral nerves do regenerate after they have been decompressed.  This can give the patient some pain or hypersensitivity after surgery, but is almost always temporary and is gone by the 12 week.</a:t>
            </a:r>
          </a:p>
        </p:txBody>
      </p:sp>
      <p:sp>
        <p:nvSpPr>
          <p:cNvPr id="6" name="Rectangle 5"/>
          <p:cNvSpPr/>
          <p:nvPr/>
        </p:nvSpPr>
        <p:spPr>
          <a:xfrm>
            <a:off x="4921250" y="4578350"/>
            <a:ext cx="3851275" cy="2030413"/>
          </a:xfrm>
          <a:prstGeom prst="rect">
            <a:avLst/>
          </a:prstGeom>
          <a:gradFill flip="none" rotWithShape="1">
            <a:gsLst>
              <a:gs pos="0">
                <a:schemeClr val="accent1">
                  <a:shade val="47500"/>
                  <a:satMod val="137000"/>
                  <a:alpha val="41000"/>
                </a:schemeClr>
              </a:gs>
              <a:gs pos="55000">
                <a:schemeClr val="accent1">
                  <a:shade val="69000"/>
                  <a:satMod val="137000"/>
                  <a:alpha val="41000"/>
                </a:schemeClr>
              </a:gs>
              <a:gs pos="100000">
                <a:schemeClr val="accent1">
                  <a:shade val="98000"/>
                  <a:satMod val="137000"/>
                  <a:alpha val="41000"/>
                </a:schemeClr>
              </a:gs>
            </a:gsLst>
            <a:lin ang="16200000" scaled="0"/>
            <a:tileRect/>
          </a:gradFill>
          <a:ln>
            <a:solidFill>
              <a:schemeClr val="accent1">
                <a:shade val="95000"/>
                <a:satMod val="105000"/>
              </a:schemeClr>
            </a:solid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pic>
        <p:nvPicPr>
          <p:cNvPr id="7"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608013" y="6088063"/>
            <a:ext cx="282575" cy="282575"/>
          </a:xfrm>
          <a:prstGeom prst="rect">
            <a:avLst/>
          </a:prstGeom>
          <a:noFill/>
          <a:ln w="9525">
            <a:noFill/>
            <a:miter lim="800000"/>
            <a:headEnd/>
            <a:tailEnd/>
          </a:ln>
        </p:spPr>
      </p:pic>
    </p:spTree>
    <p:custDataLst>
      <p:tags r:id="rId1"/>
    </p:custDataLst>
  </p:cSld>
  <p:clrMapOvr>
    <a:masterClrMapping/>
  </p:clrMapOvr>
  <p:transition advTm="538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Nerve </a:t>
            </a:r>
            <a:r>
              <a:rPr lang="en-US" dirty="0" err="1" smtClean="0">
                <a:solidFill>
                  <a:schemeClr val="accent1">
                    <a:satMod val="150000"/>
                  </a:schemeClr>
                </a:solidFill>
                <a:ea typeface="+mj-ea"/>
                <a:cs typeface="+mj-cs"/>
              </a:rPr>
              <a:t>Denervation</a:t>
            </a:r>
            <a:endParaRPr lang="en-US" dirty="0">
              <a:solidFill>
                <a:schemeClr val="accent1">
                  <a:satMod val="150000"/>
                </a:schemeClr>
              </a:solidFill>
              <a:ea typeface="+mj-ea"/>
              <a:cs typeface="+mj-cs"/>
            </a:endParaRPr>
          </a:p>
        </p:txBody>
      </p:sp>
      <p:sp>
        <p:nvSpPr>
          <p:cNvPr id="34818" name="Text Placeholder 2"/>
          <p:cNvSpPr>
            <a:spLocks noGrp="1"/>
          </p:cNvSpPr>
          <p:nvPr>
            <p:ph type="body" idx="1"/>
          </p:nvPr>
        </p:nvSpPr>
        <p:spPr>
          <a:xfrm>
            <a:off x="741363" y="1828800"/>
            <a:ext cx="8021637" cy="685800"/>
          </a:xfrm>
        </p:spPr>
        <p:txBody>
          <a:bodyPr/>
          <a:lstStyle/>
          <a:p>
            <a:pPr eaLnBrk="1" hangingPunct="1"/>
            <a:r>
              <a:rPr lang="en-US" smtClean="0"/>
              <a:t>Permanent Numbness</a:t>
            </a:r>
          </a:p>
        </p:txBody>
      </p:sp>
      <p:sp>
        <p:nvSpPr>
          <p:cNvPr id="34819" name="TextBox 3"/>
          <p:cNvSpPr txBox="1">
            <a:spLocks noChangeArrowheads="1"/>
          </p:cNvSpPr>
          <p:nvPr/>
        </p:nvSpPr>
        <p:spPr bwMode="auto">
          <a:xfrm>
            <a:off x="749300" y="3390900"/>
            <a:ext cx="5070475" cy="915988"/>
          </a:xfrm>
          <a:prstGeom prst="rect">
            <a:avLst/>
          </a:prstGeom>
          <a:noFill/>
          <a:ln w="9525">
            <a:noFill/>
            <a:miter lim="800000"/>
            <a:headEnd/>
            <a:tailEnd/>
          </a:ln>
        </p:spPr>
        <p:txBody>
          <a:bodyPr>
            <a:prstTxWarp prst="textNoShape">
              <a:avLst/>
            </a:prstTxWarp>
            <a:spAutoFit/>
          </a:bodyPr>
          <a:lstStyle/>
          <a:p>
            <a:r>
              <a:rPr lang="en-US" sz="1800">
                <a:latin typeface="Corbel" charset="0"/>
              </a:rPr>
              <a:t>You will likely have permanent numbness, but you may get some feeling back, and you may get hypersensitive in some other areas!</a:t>
            </a:r>
          </a:p>
        </p:txBody>
      </p:sp>
      <p:sp>
        <p:nvSpPr>
          <p:cNvPr id="34820" name="TextBox 4"/>
          <p:cNvSpPr txBox="1">
            <a:spLocks noChangeArrowheads="1"/>
          </p:cNvSpPr>
          <p:nvPr/>
        </p:nvSpPr>
        <p:spPr bwMode="auto">
          <a:xfrm>
            <a:off x="749300" y="4410075"/>
            <a:ext cx="4525963" cy="1739900"/>
          </a:xfrm>
          <a:prstGeom prst="rect">
            <a:avLst/>
          </a:prstGeom>
          <a:noFill/>
          <a:ln w="9525">
            <a:noFill/>
            <a:miter lim="800000"/>
            <a:headEnd/>
            <a:tailEnd/>
          </a:ln>
        </p:spPr>
        <p:txBody>
          <a:bodyPr>
            <a:prstTxWarp prst="textNoShape">
              <a:avLst/>
            </a:prstTxWarp>
            <a:spAutoFit/>
          </a:bodyPr>
          <a:lstStyle/>
          <a:p>
            <a:r>
              <a:rPr lang="en-US" sz="1800">
                <a:latin typeface="Corbel" charset="0"/>
              </a:rPr>
              <a:t>Surgery is not finished at the time of  the operation and the patient must apply desensitization scar massage while the nerves heal.  This can take up to several months to achieve, and can ultimately determine the overall success of the surgery.</a:t>
            </a:r>
          </a:p>
        </p:txBody>
      </p:sp>
      <p:pic>
        <p:nvPicPr>
          <p:cNvPr id="6"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7205663" y="6008688"/>
            <a:ext cx="282575" cy="282575"/>
          </a:xfrm>
          <a:prstGeom prst="rect">
            <a:avLst/>
          </a:prstGeom>
          <a:noFill/>
          <a:ln w="9525">
            <a:noFill/>
            <a:miter lim="800000"/>
            <a:headEnd/>
            <a:tailEnd/>
          </a:ln>
        </p:spPr>
      </p:pic>
    </p:spTree>
    <p:custDataLst>
      <p:tags r:id="rId1"/>
    </p:custDataLst>
  </p:cSld>
  <p:clrMapOvr>
    <a:masterClrMapping/>
  </p:clrMapOvr>
  <p:transition advTm="198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73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RSD</a:t>
            </a:r>
            <a:br>
              <a:rPr lang="en-US" dirty="0" smtClean="0">
                <a:solidFill>
                  <a:schemeClr val="accent1">
                    <a:satMod val="150000"/>
                  </a:schemeClr>
                </a:solidFill>
                <a:ea typeface="+mj-ea"/>
                <a:cs typeface="+mj-cs"/>
              </a:rPr>
            </a:br>
            <a:r>
              <a:rPr lang="en-US" dirty="0" smtClean="0">
                <a:solidFill>
                  <a:schemeClr val="accent1">
                    <a:satMod val="150000"/>
                  </a:schemeClr>
                </a:solidFill>
                <a:ea typeface="+mj-ea"/>
                <a:cs typeface="+mj-cs"/>
              </a:rPr>
              <a:t>CRPS</a:t>
            </a:r>
            <a:endParaRPr lang="en-US" dirty="0">
              <a:solidFill>
                <a:schemeClr val="accent1">
                  <a:satMod val="150000"/>
                </a:schemeClr>
              </a:solidFill>
              <a:ea typeface="+mj-ea"/>
              <a:cs typeface="+mj-cs"/>
            </a:endParaRPr>
          </a:p>
        </p:txBody>
      </p:sp>
      <p:sp>
        <p:nvSpPr>
          <p:cNvPr id="35842" name="Text Placeholder 2"/>
          <p:cNvSpPr>
            <a:spLocks noGrp="1"/>
          </p:cNvSpPr>
          <p:nvPr>
            <p:ph type="body" idx="1"/>
          </p:nvPr>
        </p:nvSpPr>
        <p:spPr>
          <a:xfrm>
            <a:off x="741363" y="1828800"/>
            <a:ext cx="8021637" cy="685800"/>
          </a:xfrm>
        </p:spPr>
        <p:txBody>
          <a:bodyPr/>
          <a:lstStyle/>
          <a:p>
            <a:pPr eaLnBrk="1" hangingPunct="1"/>
            <a:r>
              <a:rPr lang="en-US" smtClean="0"/>
              <a:t>Reflex Sympathetic Dystrophy</a:t>
            </a:r>
          </a:p>
          <a:p>
            <a:pPr eaLnBrk="1" hangingPunct="1"/>
            <a:r>
              <a:rPr lang="en-US" smtClean="0"/>
              <a:t>Chronic Regional Pain Syndrome</a:t>
            </a:r>
          </a:p>
        </p:txBody>
      </p:sp>
      <p:sp>
        <p:nvSpPr>
          <p:cNvPr id="35843" name="TextBox 3"/>
          <p:cNvSpPr txBox="1">
            <a:spLocks noChangeArrowheads="1"/>
          </p:cNvSpPr>
          <p:nvPr/>
        </p:nvSpPr>
        <p:spPr bwMode="auto">
          <a:xfrm>
            <a:off x="741363" y="3014663"/>
            <a:ext cx="4910137" cy="1739900"/>
          </a:xfrm>
          <a:prstGeom prst="rect">
            <a:avLst/>
          </a:prstGeom>
          <a:noFill/>
          <a:ln w="9525">
            <a:noFill/>
            <a:miter lim="800000"/>
            <a:headEnd/>
            <a:tailEnd/>
          </a:ln>
        </p:spPr>
        <p:txBody>
          <a:bodyPr>
            <a:prstTxWarp prst="textNoShape">
              <a:avLst/>
            </a:prstTxWarp>
            <a:spAutoFit/>
          </a:bodyPr>
          <a:lstStyle/>
          <a:p>
            <a:r>
              <a:rPr lang="en-US" sz="1800">
                <a:latin typeface="Corbel" charset="0"/>
              </a:rPr>
              <a:t>The key symptom of RSD or CRPS is continuous, intense pain out of proportion to the severity of the injury, which gets worse rather than better over time. CRPS most often affects one of the arms, legs, hands, or feet.  Often the pain spreads to include the entire arm or leg</a:t>
            </a:r>
          </a:p>
        </p:txBody>
      </p:sp>
      <p:sp>
        <p:nvSpPr>
          <p:cNvPr id="35844" name="TextBox 4"/>
          <p:cNvSpPr txBox="1">
            <a:spLocks noChangeArrowheads="1"/>
          </p:cNvSpPr>
          <p:nvPr/>
        </p:nvSpPr>
        <p:spPr bwMode="auto">
          <a:xfrm>
            <a:off x="5121275" y="4768850"/>
            <a:ext cx="3641725" cy="2014538"/>
          </a:xfrm>
          <a:prstGeom prst="rect">
            <a:avLst/>
          </a:prstGeom>
          <a:noFill/>
          <a:ln w="9525">
            <a:noFill/>
            <a:miter lim="800000"/>
            <a:headEnd/>
            <a:tailEnd/>
          </a:ln>
        </p:spPr>
        <p:txBody>
          <a:bodyPr>
            <a:prstTxWarp prst="textNoShape">
              <a:avLst/>
            </a:prstTxWarp>
            <a:spAutoFit/>
          </a:bodyPr>
          <a:lstStyle/>
          <a:p>
            <a:r>
              <a:rPr lang="en-US" sz="1800">
                <a:latin typeface="Corbel" charset="0"/>
              </a:rPr>
              <a:t>While there is still uncertainty in what causes this, many times it is due to a single pain generator in which a small nerve is hurt or entrapped, and this can be successfully treated by experienced peripheral nerve surgeons</a:t>
            </a:r>
          </a:p>
        </p:txBody>
      </p:sp>
      <p:sp>
        <p:nvSpPr>
          <p:cNvPr id="6" name="Rectangle 5"/>
          <p:cNvSpPr/>
          <p:nvPr/>
        </p:nvSpPr>
        <p:spPr>
          <a:xfrm>
            <a:off x="5121275" y="4768850"/>
            <a:ext cx="3641725" cy="2032000"/>
          </a:xfrm>
          <a:prstGeom prst="rect">
            <a:avLst/>
          </a:prstGeom>
          <a:gradFill flip="none" rotWithShape="1">
            <a:gsLst>
              <a:gs pos="0">
                <a:schemeClr val="accent1">
                  <a:shade val="47500"/>
                  <a:satMod val="137000"/>
                  <a:alpha val="44000"/>
                </a:schemeClr>
              </a:gs>
              <a:gs pos="55000">
                <a:schemeClr val="accent1">
                  <a:shade val="69000"/>
                  <a:satMod val="137000"/>
                  <a:alpha val="44000"/>
                </a:schemeClr>
              </a:gs>
              <a:gs pos="100000">
                <a:schemeClr val="accent1">
                  <a:shade val="98000"/>
                  <a:satMod val="137000"/>
                  <a:alpha val="44000"/>
                </a:schemeClr>
              </a:gs>
            </a:gsLst>
            <a:lin ang="16200000" scaled="0"/>
            <a:tileRect/>
          </a:gradFill>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sz="1800"/>
          </a:p>
        </p:txBody>
      </p:sp>
      <p:pic>
        <p:nvPicPr>
          <p:cNvPr id="7"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989013" y="5991225"/>
            <a:ext cx="282575" cy="282575"/>
          </a:xfrm>
          <a:prstGeom prst="rect">
            <a:avLst/>
          </a:prstGeom>
          <a:noFill/>
          <a:ln w="9525">
            <a:noFill/>
            <a:miter lim="800000"/>
            <a:headEnd/>
            <a:tailEnd/>
          </a:ln>
        </p:spPr>
      </p:pic>
    </p:spTree>
  </p:cSld>
  <p:clrMapOvr>
    <a:masterClrMapping/>
  </p:clrMapOvr>
  <p:transition advTm="2569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RSD</a:t>
            </a:r>
            <a:br>
              <a:rPr lang="en-US" dirty="0" smtClean="0">
                <a:solidFill>
                  <a:schemeClr val="accent1">
                    <a:satMod val="150000"/>
                  </a:schemeClr>
                </a:solidFill>
                <a:ea typeface="+mj-ea"/>
                <a:cs typeface="+mj-cs"/>
              </a:rPr>
            </a:br>
            <a:r>
              <a:rPr lang="en-US" dirty="0" smtClean="0">
                <a:solidFill>
                  <a:schemeClr val="accent1">
                    <a:satMod val="150000"/>
                  </a:schemeClr>
                </a:solidFill>
                <a:ea typeface="+mj-ea"/>
                <a:cs typeface="+mj-cs"/>
              </a:rPr>
              <a:t>CRPS</a:t>
            </a:r>
            <a:endParaRPr lang="en-US" dirty="0">
              <a:solidFill>
                <a:schemeClr val="accent1">
                  <a:satMod val="150000"/>
                </a:schemeClr>
              </a:solidFill>
              <a:ea typeface="+mj-ea"/>
              <a:cs typeface="+mj-cs"/>
            </a:endParaRPr>
          </a:p>
        </p:txBody>
      </p:sp>
      <p:sp>
        <p:nvSpPr>
          <p:cNvPr id="36866" name="Text Placeholder 2"/>
          <p:cNvSpPr>
            <a:spLocks noGrp="1"/>
          </p:cNvSpPr>
          <p:nvPr>
            <p:ph type="body" idx="1"/>
          </p:nvPr>
        </p:nvSpPr>
        <p:spPr>
          <a:xfrm>
            <a:off x="741363" y="1828800"/>
            <a:ext cx="8021637" cy="685800"/>
          </a:xfrm>
        </p:spPr>
        <p:txBody>
          <a:bodyPr/>
          <a:lstStyle/>
          <a:p>
            <a:pPr eaLnBrk="1" hangingPunct="1"/>
            <a:r>
              <a:rPr lang="en-US" smtClean="0"/>
              <a:t>Reflex Sympathetic Dystrophy</a:t>
            </a:r>
          </a:p>
          <a:p>
            <a:pPr eaLnBrk="1" hangingPunct="1"/>
            <a:r>
              <a:rPr lang="en-US" smtClean="0"/>
              <a:t>Chronic Regional Pain Syndrome</a:t>
            </a:r>
          </a:p>
        </p:txBody>
      </p:sp>
      <p:sp>
        <p:nvSpPr>
          <p:cNvPr id="36867" name="TextBox 6"/>
          <p:cNvSpPr txBox="1">
            <a:spLocks noChangeArrowheads="1"/>
          </p:cNvSpPr>
          <p:nvPr/>
        </p:nvSpPr>
        <p:spPr bwMode="auto">
          <a:xfrm>
            <a:off x="1046163" y="3489325"/>
            <a:ext cx="6656387" cy="1739900"/>
          </a:xfrm>
          <a:prstGeom prst="rect">
            <a:avLst/>
          </a:prstGeom>
          <a:noFill/>
          <a:ln w="9525">
            <a:noFill/>
            <a:miter lim="800000"/>
            <a:headEnd/>
            <a:tailEnd/>
          </a:ln>
        </p:spPr>
        <p:txBody>
          <a:bodyPr>
            <a:prstTxWarp prst="textNoShape">
              <a:avLst/>
            </a:prstTxWarp>
            <a:spAutoFit/>
          </a:bodyPr>
          <a:lstStyle/>
          <a:p>
            <a:r>
              <a:rPr lang="en-US" sz="1800">
                <a:latin typeface="Corbel" charset="0"/>
              </a:rPr>
              <a:t>If your surgeon has determined that your CRPS is due to an isolated injury or entrapment of a peripheral nerve, then it is safe to operate on the condition, provided that the surgery is done with prior regional blockade, and your surgeon has recommended surgery.</a:t>
            </a:r>
          </a:p>
          <a:p>
            <a:endParaRPr lang="en-US" sz="1800">
              <a:latin typeface="Corbel" charset="0"/>
            </a:endParaRPr>
          </a:p>
          <a:p>
            <a:endParaRPr lang="en-US" sz="1800">
              <a:latin typeface="Corbel" charset="0"/>
            </a:endParaRPr>
          </a:p>
        </p:txBody>
      </p:sp>
      <p:pic>
        <p:nvPicPr>
          <p:cNvPr id="5" name="PowerPoint Temp">
            <a:hlinkClick r:id="" action="ppaction://media"/>
          </p:cNvPr>
          <p:cNvPicPr>
            <a:picLocks noRot="1" noChangeAspect="1"/>
          </p:cNvPicPr>
          <p:nvPr>
            <a:wavAudioFile r:embed="rId2" name="PowerPoint Temp"/>
          </p:nvPr>
        </p:nvPicPr>
        <p:blipFill>
          <a:blip r:embed="rId4"/>
          <a:srcRect/>
          <a:stretch>
            <a:fillRect/>
          </a:stretch>
        </p:blipFill>
        <p:spPr bwMode="auto">
          <a:xfrm>
            <a:off x="8716963" y="6430963"/>
            <a:ext cx="274637" cy="274637"/>
          </a:xfrm>
          <a:prstGeom prst="rect">
            <a:avLst/>
          </a:prstGeom>
          <a:noFill/>
          <a:ln w="9525">
            <a:noFill/>
            <a:miter lim="800000"/>
            <a:headEnd/>
            <a:tailEnd/>
          </a:ln>
        </p:spPr>
      </p:pic>
    </p:spTree>
    <p:custDataLst>
      <p:tags r:id="rId1"/>
    </p:custDataLst>
  </p:cSld>
  <p:clrMapOvr>
    <a:masterClrMapping/>
  </p:clrMapOvr>
  <p:transition advTm="233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solidFill>
                  <a:schemeClr val="accent1">
                    <a:satMod val="150000"/>
                  </a:schemeClr>
                </a:solidFill>
                <a:ea typeface="+mj-ea"/>
                <a:cs typeface="+mj-cs"/>
              </a:rPr>
              <a:t>Peripheral Nerve Decompression in the patient with Neuropathy</a:t>
            </a:r>
            <a:endParaRPr lang="en-US" dirty="0">
              <a:solidFill>
                <a:schemeClr val="accent1">
                  <a:satMod val="150000"/>
                </a:schemeClr>
              </a:solidFill>
              <a:ea typeface="+mj-ea"/>
              <a:cs typeface="+mj-cs"/>
            </a:endParaRPr>
          </a:p>
        </p:txBody>
      </p:sp>
      <p:sp>
        <p:nvSpPr>
          <p:cNvPr id="37890" name="Text Placeholder 2"/>
          <p:cNvSpPr>
            <a:spLocks noGrp="1"/>
          </p:cNvSpPr>
          <p:nvPr>
            <p:ph type="body" idx="1"/>
          </p:nvPr>
        </p:nvSpPr>
        <p:spPr>
          <a:xfrm>
            <a:off x="741363" y="1828800"/>
            <a:ext cx="8021637" cy="685800"/>
          </a:xfrm>
        </p:spPr>
        <p:txBody>
          <a:bodyPr/>
          <a:lstStyle/>
          <a:p>
            <a:pPr eaLnBrk="1" hangingPunct="1"/>
            <a:r>
              <a:rPr lang="en-US" smtClean="0"/>
              <a:t>Diabetic Peripheral Neuropathy</a:t>
            </a:r>
          </a:p>
        </p:txBody>
      </p:sp>
      <p:sp>
        <p:nvSpPr>
          <p:cNvPr id="37891" name="TextBox 4"/>
          <p:cNvSpPr txBox="1">
            <a:spLocks noChangeArrowheads="1"/>
          </p:cNvSpPr>
          <p:nvPr/>
        </p:nvSpPr>
        <p:spPr bwMode="auto">
          <a:xfrm>
            <a:off x="749300" y="3028950"/>
            <a:ext cx="5683250" cy="2289175"/>
          </a:xfrm>
          <a:prstGeom prst="rect">
            <a:avLst/>
          </a:prstGeom>
          <a:noFill/>
          <a:ln w="9525">
            <a:noFill/>
            <a:miter lim="800000"/>
            <a:headEnd/>
            <a:tailEnd/>
          </a:ln>
        </p:spPr>
        <p:txBody>
          <a:bodyPr>
            <a:prstTxWarp prst="textNoShape">
              <a:avLst/>
            </a:prstTxWarp>
            <a:spAutoFit/>
          </a:bodyPr>
          <a:lstStyle/>
          <a:p>
            <a:r>
              <a:rPr lang="en-US" sz="1800">
                <a:latin typeface="Corbel" charset="0"/>
              </a:rPr>
              <a:t>Patients with diabetes have more susceptibility to develop peripheral nerve entrapment; as a result, some of their symptoms may be due to peripheral nerve entrapment—not their systemic disease!  THESE are the symptoms which can be improved with nerve decompression.  Nerve decompression, for diabetic peripheral neuropathy, provides patients with symptomatic relief in approximately 80% of all cases.</a:t>
            </a:r>
          </a:p>
        </p:txBody>
      </p:sp>
      <p:pic>
        <p:nvPicPr>
          <p:cNvPr id="5"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8255000" y="5984875"/>
            <a:ext cx="282575" cy="282575"/>
          </a:xfrm>
          <a:prstGeom prst="rect">
            <a:avLst/>
          </a:prstGeom>
          <a:noFill/>
          <a:ln w="9525">
            <a:noFill/>
            <a:miter lim="800000"/>
            <a:headEnd/>
            <a:tailEnd/>
          </a:ln>
        </p:spPr>
      </p:pic>
    </p:spTree>
  </p:cSld>
  <p:clrMapOvr>
    <a:masterClrMapping/>
  </p:clrMapOvr>
  <p:transition advTm="233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solidFill>
                  <a:schemeClr val="accent1">
                    <a:satMod val="150000"/>
                  </a:schemeClr>
                </a:solidFill>
                <a:ea typeface="+mj-ea"/>
                <a:cs typeface="+mj-cs"/>
              </a:rPr>
              <a:t>Peripheral Nerve Decompression in the patient with Neuropathy</a:t>
            </a:r>
            <a:endParaRPr lang="en-US" dirty="0">
              <a:solidFill>
                <a:schemeClr val="accent1">
                  <a:satMod val="150000"/>
                </a:schemeClr>
              </a:solidFill>
              <a:ea typeface="+mj-ea"/>
              <a:cs typeface="+mj-cs"/>
            </a:endParaRPr>
          </a:p>
        </p:txBody>
      </p:sp>
      <p:sp>
        <p:nvSpPr>
          <p:cNvPr id="38914" name="Text Placeholder 2"/>
          <p:cNvSpPr>
            <a:spLocks noGrp="1"/>
          </p:cNvSpPr>
          <p:nvPr>
            <p:ph type="body" idx="1"/>
          </p:nvPr>
        </p:nvSpPr>
        <p:spPr>
          <a:xfrm>
            <a:off x="741363" y="1828800"/>
            <a:ext cx="8021637" cy="685800"/>
          </a:xfrm>
        </p:spPr>
        <p:txBody>
          <a:bodyPr/>
          <a:lstStyle/>
          <a:p>
            <a:pPr eaLnBrk="1" hangingPunct="1"/>
            <a:r>
              <a:rPr lang="en-US" smtClean="0"/>
              <a:t>Idiopathic Neuropathy</a:t>
            </a:r>
          </a:p>
        </p:txBody>
      </p:sp>
      <p:sp>
        <p:nvSpPr>
          <p:cNvPr id="38915" name="TextBox 4"/>
          <p:cNvSpPr txBox="1">
            <a:spLocks noChangeArrowheads="1"/>
          </p:cNvSpPr>
          <p:nvPr/>
        </p:nvSpPr>
        <p:spPr bwMode="auto">
          <a:xfrm>
            <a:off x="749300" y="3028950"/>
            <a:ext cx="5683250" cy="2014538"/>
          </a:xfrm>
          <a:prstGeom prst="rect">
            <a:avLst/>
          </a:prstGeom>
          <a:noFill/>
          <a:ln w="9525">
            <a:noFill/>
            <a:miter lim="800000"/>
            <a:headEnd/>
            <a:tailEnd/>
          </a:ln>
        </p:spPr>
        <p:txBody>
          <a:bodyPr>
            <a:prstTxWarp prst="textNoShape">
              <a:avLst/>
            </a:prstTxWarp>
            <a:spAutoFit/>
          </a:bodyPr>
          <a:lstStyle/>
          <a:p>
            <a:r>
              <a:rPr lang="en-US" sz="1800">
                <a:latin typeface="Corbel" charset="0"/>
              </a:rPr>
              <a:t>Patients with idiopathic neuropathy may have nerves that are compressed in addition to the disease of the nerve itself.  If your surgeon determines that you have signs of localized nerve entrapment, you may be a surgical candidate.  However, the degree of symptomatic relief which can result, with nerve decompression, is lower than in those patients with diabetic peripheral neruopathy.</a:t>
            </a:r>
          </a:p>
        </p:txBody>
      </p:sp>
      <p:sp>
        <p:nvSpPr>
          <p:cNvPr id="38916" name="TextBox 5"/>
          <p:cNvSpPr txBox="1">
            <a:spLocks noChangeArrowheads="1"/>
          </p:cNvSpPr>
          <p:nvPr/>
        </p:nvSpPr>
        <p:spPr bwMode="auto">
          <a:xfrm>
            <a:off x="749300" y="5345113"/>
            <a:ext cx="6702425" cy="641350"/>
          </a:xfrm>
          <a:prstGeom prst="rect">
            <a:avLst/>
          </a:prstGeom>
          <a:noFill/>
          <a:ln w="9525">
            <a:noFill/>
            <a:miter lim="800000"/>
            <a:headEnd/>
            <a:tailEnd/>
          </a:ln>
        </p:spPr>
        <p:txBody>
          <a:bodyPr>
            <a:prstTxWarp prst="textNoShape">
              <a:avLst/>
            </a:prstTxWarp>
            <a:spAutoFit/>
          </a:bodyPr>
          <a:lstStyle/>
          <a:p>
            <a:r>
              <a:rPr lang="en-US" sz="1800" b="1">
                <a:solidFill>
                  <a:schemeClr val="bg1"/>
                </a:solidFill>
                <a:latin typeface="Corbel" charset="0"/>
              </a:rPr>
              <a:t>Most Importantly, your surgeon is NOT operating on your neuropathic disease, but is simply decompressing the nerve</a:t>
            </a:r>
          </a:p>
        </p:txBody>
      </p:sp>
      <p:pic>
        <p:nvPicPr>
          <p:cNvPr id="6" name="PowerPoint Temp">
            <a:hlinkClick r:id="" action="ppaction://media"/>
          </p:cNvPr>
          <p:cNvPicPr>
            <a:picLocks noRot="1" noChangeAspect="1"/>
          </p:cNvPicPr>
          <p:nvPr>
            <a:wavAudioFile r:embed="rId1" name="PowerPoint Temp"/>
          </p:nvPr>
        </p:nvPicPr>
        <p:blipFill>
          <a:blip r:embed="rId3"/>
          <a:srcRect/>
          <a:stretch>
            <a:fillRect/>
          </a:stretch>
        </p:blipFill>
        <p:spPr bwMode="auto">
          <a:xfrm>
            <a:off x="8716963" y="6430963"/>
            <a:ext cx="274637" cy="274637"/>
          </a:xfrm>
          <a:prstGeom prst="rect">
            <a:avLst/>
          </a:prstGeom>
          <a:noFill/>
          <a:ln w="9525">
            <a:noFill/>
            <a:miter lim="800000"/>
            <a:headEnd/>
            <a:tailEnd/>
          </a:ln>
        </p:spPr>
      </p:pic>
    </p:spTree>
  </p:cSld>
  <p:clrMapOvr>
    <a:masterClrMapping/>
  </p:clrMapOvr>
  <p:transition advTm="228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8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Seek further consultation with your surgeon</a:t>
            </a:r>
            <a:endParaRPr lang="en-US" dirty="0">
              <a:solidFill>
                <a:schemeClr val="accent1">
                  <a:satMod val="150000"/>
                </a:schemeClr>
              </a:solidFill>
              <a:ea typeface="+mj-ea"/>
              <a:cs typeface="+mj-cs"/>
            </a:endParaRPr>
          </a:p>
        </p:txBody>
      </p:sp>
      <p:sp>
        <p:nvSpPr>
          <p:cNvPr id="39938" name="Text Placeholder 2"/>
          <p:cNvSpPr>
            <a:spLocks noGrp="1"/>
          </p:cNvSpPr>
          <p:nvPr>
            <p:ph type="body" idx="1"/>
          </p:nvPr>
        </p:nvSpPr>
        <p:spPr>
          <a:xfrm>
            <a:off x="741363" y="1828800"/>
            <a:ext cx="8021637" cy="685800"/>
          </a:xfrm>
        </p:spPr>
        <p:txBody>
          <a:bodyPr/>
          <a:lstStyle/>
          <a:p>
            <a:pPr eaLnBrk="1" hangingPunct="1"/>
            <a:r>
              <a:rPr lang="en-US" smtClean="0"/>
              <a:t>Peripheral Nerve surgery is different in every patient.</a:t>
            </a:r>
          </a:p>
        </p:txBody>
      </p:sp>
      <p:sp>
        <p:nvSpPr>
          <p:cNvPr id="39939" name="TextBox 3"/>
          <p:cNvSpPr txBox="1">
            <a:spLocks noChangeArrowheads="1"/>
          </p:cNvSpPr>
          <p:nvPr/>
        </p:nvSpPr>
        <p:spPr bwMode="auto">
          <a:xfrm>
            <a:off x="749300" y="3241675"/>
            <a:ext cx="6451600" cy="3387725"/>
          </a:xfrm>
          <a:prstGeom prst="rect">
            <a:avLst/>
          </a:prstGeom>
          <a:noFill/>
          <a:ln w="9525">
            <a:noFill/>
            <a:miter lim="800000"/>
            <a:headEnd/>
            <a:tailEnd/>
          </a:ln>
        </p:spPr>
        <p:txBody>
          <a:bodyPr>
            <a:prstTxWarp prst="textNoShape">
              <a:avLst/>
            </a:prstTxWarp>
            <a:spAutoFit/>
          </a:bodyPr>
          <a:lstStyle/>
          <a:p>
            <a:r>
              <a:rPr lang="en-US" sz="1800">
                <a:latin typeface="Corbel" charset="0"/>
              </a:rPr>
              <a:t>Outcomes from peripheral nerve surgery vary depending on the patient and what type of surgery they are undergoing.  Usually, with decompression procedures there can be a very high and predictible outcome; however, this still depends on the compliance of the patient, and their willingness to move the extremity post-operatively.</a:t>
            </a:r>
          </a:p>
          <a:p>
            <a:endParaRPr lang="en-US" sz="1800">
              <a:latin typeface="Corbel" charset="0"/>
            </a:endParaRPr>
          </a:p>
          <a:p>
            <a:r>
              <a:rPr lang="en-US" sz="1800" u="sng">
                <a:solidFill>
                  <a:srgbClr val="FFFF00"/>
                </a:solidFill>
                <a:latin typeface="Corbel" charset="0"/>
              </a:rPr>
              <a:t>REMEMBER</a:t>
            </a:r>
            <a:r>
              <a:rPr lang="en-US" sz="1800">
                <a:latin typeface="Corbel" charset="0"/>
              </a:rPr>
              <a:t>:  nerves need to slide and glide just like tendons, so under the direction of your surgeon begin movement as soon as possible.  Long periods of immobilization can lead to scar tissue formation around the nerve which can compromise surgical results.</a:t>
            </a:r>
          </a:p>
        </p:txBody>
      </p:sp>
      <p:pic>
        <p:nvPicPr>
          <p:cNvPr id="5" name="Recorded Sound">
            <a:hlinkClick r:id="" action="ppaction://media"/>
          </p:cNvPr>
          <p:cNvPicPr>
            <a:picLocks noRot="1" noChangeAspect="1"/>
          </p:cNvPicPr>
          <p:nvPr>
            <a:wavAudioFile r:embed="rId1" name="Recorded Sound"/>
          </p:nvPr>
        </p:nvPicPr>
        <p:blipFill>
          <a:blip r:embed="rId3"/>
          <a:srcRect/>
          <a:stretch>
            <a:fillRect/>
          </a:stretch>
        </p:blipFill>
        <p:spPr bwMode="auto">
          <a:xfrm>
            <a:off x="7972425" y="6032500"/>
            <a:ext cx="282575" cy="282575"/>
          </a:xfrm>
          <a:prstGeom prst="rect">
            <a:avLst/>
          </a:prstGeom>
          <a:noFill/>
          <a:ln w="9525">
            <a:noFill/>
            <a:miter lim="800000"/>
            <a:headEnd/>
            <a:tailEnd/>
          </a:ln>
        </p:spPr>
      </p:pic>
    </p:spTree>
  </p:cSld>
  <p:clrMapOvr>
    <a:masterClrMapping/>
  </p:clrMapOvr>
  <p:transition advTm="2009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6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solidFill>
                  <a:schemeClr val="accent1">
                    <a:satMod val="150000"/>
                  </a:schemeClr>
                </a:solidFill>
                <a:ea typeface="+mj-ea"/>
                <a:cs typeface="+mj-cs"/>
              </a:rPr>
              <a:t>Further Patient Education:</a:t>
            </a:r>
            <a:endParaRPr lang="en-US" dirty="0">
              <a:solidFill>
                <a:schemeClr val="accent1">
                  <a:satMod val="150000"/>
                </a:schemeClr>
              </a:solidFill>
              <a:ea typeface="+mj-ea"/>
              <a:cs typeface="+mj-cs"/>
            </a:endParaRPr>
          </a:p>
        </p:txBody>
      </p:sp>
      <p:sp>
        <p:nvSpPr>
          <p:cNvPr id="40962" name="Text Placeholder 2"/>
          <p:cNvSpPr>
            <a:spLocks noGrp="1"/>
          </p:cNvSpPr>
          <p:nvPr>
            <p:ph type="body" idx="1"/>
          </p:nvPr>
        </p:nvSpPr>
        <p:spPr>
          <a:xfrm>
            <a:off x="741363" y="1828800"/>
            <a:ext cx="8021637" cy="685800"/>
          </a:xfrm>
        </p:spPr>
        <p:txBody>
          <a:bodyPr/>
          <a:lstStyle/>
          <a:p>
            <a:pPr eaLnBrk="1" hangingPunct="1"/>
            <a:r>
              <a:rPr lang="en-US" smtClean="0"/>
              <a:t>Association of Extremity Nerve Surgeons</a:t>
            </a:r>
          </a:p>
        </p:txBody>
      </p:sp>
      <p:sp>
        <p:nvSpPr>
          <p:cNvPr id="40963" name="TextBox 3"/>
          <p:cNvSpPr txBox="1">
            <a:spLocks noChangeArrowheads="1"/>
          </p:cNvSpPr>
          <p:nvPr/>
        </p:nvSpPr>
        <p:spPr bwMode="auto">
          <a:xfrm>
            <a:off x="741363" y="4259263"/>
            <a:ext cx="6210300" cy="914400"/>
          </a:xfrm>
          <a:prstGeom prst="rect">
            <a:avLst/>
          </a:prstGeom>
          <a:noFill/>
          <a:ln w="9525">
            <a:noFill/>
            <a:miter lim="800000"/>
            <a:headEnd/>
            <a:tailEnd/>
          </a:ln>
        </p:spPr>
        <p:txBody>
          <a:bodyPr>
            <a:prstTxWarp prst="textNoShape">
              <a:avLst/>
            </a:prstTxWarp>
            <a:spAutoFit/>
          </a:bodyPr>
          <a:lstStyle/>
          <a:p>
            <a:r>
              <a:rPr lang="en-US" sz="5400">
                <a:latin typeface="Corbel" charset="0"/>
              </a:rPr>
              <a:t>www.aens.us</a:t>
            </a:r>
          </a:p>
        </p:txBody>
      </p:sp>
      <p:pic>
        <p:nvPicPr>
          <p:cNvPr id="5" name="Recorded Sound">
            <a:hlinkClick r:id="" action="ppaction://media"/>
          </p:cNvPr>
          <p:cNvPicPr>
            <a:picLocks noRot="1" noChangeAspect="1"/>
          </p:cNvPicPr>
          <p:nvPr>
            <a:wavAudioFile r:embed="rId2" name="Recorded Sound"/>
          </p:nvPr>
        </p:nvPicPr>
        <p:blipFill>
          <a:blip r:embed="rId4"/>
          <a:srcRect/>
          <a:stretch>
            <a:fillRect/>
          </a:stretch>
        </p:blipFill>
        <p:spPr bwMode="auto">
          <a:xfrm>
            <a:off x="8075613" y="6096000"/>
            <a:ext cx="282575" cy="282575"/>
          </a:xfrm>
          <a:prstGeom prst="rect">
            <a:avLst/>
          </a:prstGeom>
          <a:noFill/>
          <a:ln w="9525">
            <a:noFill/>
            <a:miter lim="800000"/>
            <a:headEnd/>
            <a:tailEnd/>
          </a:ln>
        </p:spPr>
      </p:pic>
      <p:pic>
        <p:nvPicPr>
          <p:cNvPr id="40965" name="Picture 6" descr="aensLOGO010609"/>
          <p:cNvPicPr>
            <a:picLocks noChangeAspect="1" noChangeArrowheads="1"/>
          </p:cNvPicPr>
          <p:nvPr/>
        </p:nvPicPr>
        <p:blipFill>
          <a:blip r:embed="rId5"/>
          <a:srcRect/>
          <a:stretch>
            <a:fillRect/>
          </a:stretch>
        </p:blipFill>
        <p:spPr bwMode="auto">
          <a:xfrm>
            <a:off x="5789613" y="3200400"/>
            <a:ext cx="2976562" cy="2976563"/>
          </a:xfrm>
          <a:prstGeom prst="rect">
            <a:avLst/>
          </a:prstGeom>
          <a:noFill/>
          <a:ln w="9525">
            <a:noFill/>
            <a:miter lim="800000"/>
            <a:headEnd/>
            <a:tailEnd/>
          </a:ln>
        </p:spPr>
      </p:pic>
    </p:spTree>
    <p:custDataLst>
      <p:tags r:id="rId1"/>
    </p:custDataLst>
  </p:cSld>
  <p:clrMapOvr>
    <a:masterClrMapping/>
  </p:clrMapOvr>
  <p:transition advTm="195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36.7"/>
</p:tagLst>
</file>

<file path=ppt/tags/tag2.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21.3"/>
</p:tagLst>
</file>

<file path=ppt/tags/tag3.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4.9"/>
</p:tagLst>
</file>

<file path=ppt/tags/tag4.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30.6"/>
</p:tagLst>
</file>

<file path=ppt/tags/tag5.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5.2"/>
</p:tagLst>
</file>

<file path=ppt/tags/tag6.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2.3"/>
</p:tagLst>
</file>

<file path=ppt/tags/tag7.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33.7"/>
</p:tagLst>
</file>

<file path=ppt/tags/tag8.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28"/>
</p:tagLst>
</file>

<file path=ppt/tags/tag9.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8.7"/>
</p:tagLst>
</file>

<file path=ppt/tags/tag10.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7.4"/>
</p:tagLst>
</file>

<file path=ppt/tags/tag11.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45.4"/>
</p:tagLst>
</file>

<file path=ppt/tags/tag12.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53.3"/>
</p:tagLst>
</file>

<file path=ppt/tags/tag13.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8.9"/>
</p:tagLst>
</file>

<file path=ppt/tags/tag14.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0"/>
</p:tagLst>
</file>

<file path=ppt/tags/tag15.xml><?xml version="1.0" encoding="utf-8"?>
<p:tagLs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tag name="TIMING" val="|18.3"/>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ＭＳ ゴシック"/>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ＭＳ ゴシック"/>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themeOverride>
</file>

<file path=ppt/theme/themeOverride2.xml><?xml version="1.0" encoding="utf-8"?>
<a:themeOverride xmlns:a="http://schemas.openxmlformats.org/drawingml/2006/main">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themeOverride>
</file>

<file path=docProps/app.xml><?xml version="1.0" encoding="utf-8"?>
<Properties xmlns="http://schemas.openxmlformats.org/officeDocument/2006/extended-properties" xmlns:vt="http://schemas.openxmlformats.org/officeDocument/2006/docPropsVTypes">
  <Template>Module.thmx</Template>
  <TotalTime>849</TotalTime>
  <Words>1421</Words>
  <Application>Microsoft Macintosh PowerPoint</Application>
  <PresentationFormat>On-screen Show (4:3)</PresentationFormat>
  <Paragraphs>120</Paragraphs>
  <Slides>28</Slides>
  <Notes>0</Notes>
  <HiddenSlides>0</HiddenSlides>
  <MMClips>28</MMClips>
  <ScaleCrop>false</ScaleCrop>
  <HeadingPairs>
    <vt:vector size="8" baseType="variant">
      <vt:variant>
        <vt:lpstr>Fonts Used</vt:lpstr>
      </vt:variant>
      <vt:variant>
        <vt:i4>7</vt:i4>
      </vt:variant>
      <vt:variant>
        <vt:lpstr>Design Template</vt:lpstr>
      </vt:variant>
      <vt:variant>
        <vt:i4>1</vt:i4>
      </vt:variant>
      <vt:variant>
        <vt:lpstr>Slide Titles</vt:lpstr>
      </vt:variant>
      <vt:variant>
        <vt:i4>28</vt:i4>
      </vt:variant>
      <vt:variant>
        <vt:lpstr>Custom Shows</vt:lpstr>
      </vt:variant>
      <vt:variant>
        <vt:i4>1</vt:i4>
      </vt:variant>
    </vt:vector>
  </HeadingPairs>
  <TitlesOfParts>
    <vt:vector size="37" baseType="lpstr">
      <vt:lpstr>Arial</vt:lpstr>
      <vt:lpstr>ヒラギノ角ゴ Pro W3</vt:lpstr>
      <vt:lpstr>Corbel</vt:lpstr>
      <vt:lpstr>Wingdings 2</vt:lpstr>
      <vt:lpstr>Wingdings</vt:lpstr>
      <vt:lpstr>Wingdings 3</vt:lpstr>
      <vt:lpstr>Calibri</vt:lpstr>
      <vt:lpstr>Module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AENS INFORMED CONSENT</vt:lpstr>
    </vt:vector>
  </TitlesOfParts>
  <Company>Barrett Medical Consulting</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Informed Consent</dc:title>
  <dc:creator>Stephen Barrett</dc:creator>
  <cp:lastModifiedBy>John O'Sullivan</cp:lastModifiedBy>
  <cp:revision>53</cp:revision>
  <dcterms:created xsi:type="dcterms:W3CDTF">2010-10-29T02:31:42Z</dcterms:created>
  <dcterms:modified xsi:type="dcterms:W3CDTF">2010-12-20T21:51:20Z</dcterms:modified>
</cp:coreProperties>
</file>